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 name="Google Shape;5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 name="Google Shape;6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 name="Google Shape;6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E6DE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DFB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E6DE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0" y="0"/>
            <a:ext cx="14630400" cy="8229600"/>
          </a:xfrm>
          <a:prstGeom prst="rect">
            <a:avLst/>
          </a:prstGeom>
          <a:solidFill>
            <a:srgbClr val="FDFB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50" name="Shape 50"/>
        <p:cNvGrpSpPr/>
        <p:nvPr/>
      </p:nvGrpSpPr>
      <p:grpSpPr>
        <a:xfrm>
          <a:off x="0" y="0"/>
          <a:ext cx="0" cy="0"/>
          <a:chOff x="0" y="0"/>
          <a:chExt cx="0" cy="0"/>
        </a:xfrm>
      </p:grpSpPr>
      <p:sp>
        <p:nvSpPr>
          <p:cNvPr id="51" name="Google Shape;51;p12"/>
          <p:cNvSpPr/>
          <p:nvPr/>
        </p:nvSpPr>
        <p:spPr>
          <a:xfrm>
            <a:off x="0" y="0"/>
            <a:ext cx="14630400" cy="8229600"/>
          </a:xfrm>
          <a:prstGeom prst="rect">
            <a:avLst/>
          </a:prstGeom>
          <a:solidFill>
            <a:srgbClr val="E6DE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2"/>
          <p:cNvSpPr/>
          <p:nvPr/>
        </p:nvSpPr>
        <p:spPr>
          <a:xfrm>
            <a:off x="0" y="0"/>
            <a:ext cx="14630400" cy="8229600"/>
          </a:xfrm>
          <a:prstGeom prst="rect">
            <a:avLst/>
          </a:prstGeom>
          <a:solidFill>
            <a:srgbClr val="FDFB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1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E6DE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FDFB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E6DE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FDFB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E6DE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FDFB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E6DE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FDFB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E6DE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FDFB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E6DE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0" y="0"/>
            <a:ext cx="14630400" cy="8229600"/>
          </a:xfrm>
          <a:prstGeom prst="rect">
            <a:avLst/>
          </a:prstGeom>
          <a:solidFill>
            <a:srgbClr val="FDFB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E6DE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a:off x="0" y="0"/>
            <a:ext cx="14630400" cy="8229600"/>
          </a:xfrm>
          <a:prstGeom prst="rect">
            <a:avLst/>
          </a:prstGeom>
          <a:solidFill>
            <a:srgbClr val="FDFB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E6DE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p:nvPr/>
        </p:nvSpPr>
        <p:spPr>
          <a:xfrm>
            <a:off x="0" y="0"/>
            <a:ext cx="14630400" cy="8229600"/>
          </a:xfrm>
          <a:prstGeom prst="rect">
            <a:avLst/>
          </a:prstGeom>
          <a:solidFill>
            <a:srgbClr val="FDFB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49.png"/><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image" Target="../media/image55.png"/><Relationship Id="rId5" Type="http://schemas.openxmlformats.org/officeDocument/2006/relationships/image" Target="../media/image57.png"/><Relationship Id="rId6" Type="http://schemas.openxmlformats.org/officeDocument/2006/relationships/image" Target="../media/image54.png"/><Relationship Id="rId7" Type="http://schemas.openxmlformats.org/officeDocument/2006/relationships/image" Target="../media/image52.png"/><Relationship Id="rId8"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33.png"/><Relationship Id="rId5" Type="http://schemas.openxmlformats.org/officeDocument/2006/relationships/image" Target="../media/image23.png"/><Relationship Id="rId6" Type="http://schemas.openxmlformats.org/officeDocument/2006/relationships/image" Target="../media/image10.png"/><Relationship Id="rId7"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15.png"/><Relationship Id="rId9" Type="http://schemas.openxmlformats.org/officeDocument/2006/relationships/image" Target="../media/image30.png"/><Relationship Id="rId5" Type="http://schemas.openxmlformats.org/officeDocument/2006/relationships/image" Target="../media/image24.png"/><Relationship Id="rId6" Type="http://schemas.openxmlformats.org/officeDocument/2006/relationships/image" Target="../media/image21.png"/><Relationship Id="rId7" Type="http://schemas.openxmlformats.org/officeDocument/2006/relationships/image" Target="../media/image39.png"/><Relationship Id="rId8"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14.png"/><Relationship Id="rId5" Type="http://schemas.openxmlformats.org/officeDocument/2006/relationships/image" Target="../media/image28.png"/><Relationship Id="rId6"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38.png"/><Relationship Id="rId5" Type="http://schemas.openxmlformats.org/officeDocument/2006/relationships/image" Target="../media/image43.png"/><Relationship Id="rId6" Type="http://schemas.openxmlformats.org/officeDocument/2006/relationships/image" Target="../media/image37.png"/></Relationships>
</file>

<file path=ppt/slides/_rels/slide8.xml.rels><?xml version="1.0" encoding="UTF-8" standalone="yes"?><Relationships xmlns="http://schemas.openxmlformats.org/package/2006/relationships"><Relationship Id="rId10" Type="http://schemas.openxmlformats.org/officeDocument/2006/relationships/image" Target="../media/image46.png"/><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42.png"/><Relationship Id="rId4" Type="http://schemas.openxmlformats.org/officeDocument/2006/relationships/image" Target="../media/image31.png"/><Relationship Id="rId9" Type="http://schemas.openxmlformats.org/officeDocument/2006/relationships/image" Target="../media/image32.png"/><Relationship Id="rId5" Type="http://schemas.openxmlformats.org/officeDocument/2006/relationships/image" Target="../media/image45.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4.png"/><Relationship Id="rId4" Type="http://schemas.openxmlformats.org/officeDocument/2006/relationships/image" Target="../media/image56.png"/><Relationship Id="rId5"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descr="preencoded.png" id="60" name="Google Shape;60;p1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61" name="Google Shape;61;p14"/>
          <p:cNvSpPr/>
          <p:nvPr/>
        </p:nvSpPr>
        <p:spPr>
          <a:xfrm>
            <a:off x="793790" y="2567345"/>
            <a:ext cx="7556421" cy="1240155"/>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3A3A3A"/>
              </a:buClr>
              <a:buSzPts val="3900"/>
              <a:buFont typeface="Arial"/>
              <a:buNone/>
            </a:pPr>
            <a:r>
              <a:rPr b="0" i="0" lang="en-US" sz="3900" u="none" cap="none" strike="noStrike">
                <a:solidFill>
                  <a:srgbClr val="3A3A3A"/>
                </a:solidFill>
                <a:latin typeface="Arial"/>
                <a:ea typeface="Arial"/>
                <a:cs typeface="Arial"/>
                <a:sym typeface="Arial"/>
              </a:rPr>
              <a:t>The Foundations of Artificial Intelligence</a:t>
            </a:r>
            <a:endParaRPr b="0" i="0" sz="3900" u="none" cap="none" strike="noStrike"/>
          </a:p>
        </p:txBody>
      </p:sp>
      <p:sp>
        <p:nvSpPr>
          <p:cNvPr id="62" name="Google Shape;62;p14"/>
          <p:cNvSpPr/>
          <p:nvPr/>
        </p:nvSpPr>
        <p:spPr>
          <a:xfrm>
            <a:off x="793790" y="4105156"/>
            <a:ext cx="7556421"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C4C4C"/>
              </a:buClr>
              <a:buSzPts val="1550"/>
              <a:buFont typeface="Arial"/>
              <a:buNone/>
            </a:pPr>
            <a:r>
              <a:rPr b="0" i="0" lang="en-US" sz="1550" u="none" cap="none" strike="noStrike">
                <a:solidFill>
                  <a:srgbClr val="4C4C4C"/>
                </a:solidFill>
                <a:latin typeface="Arial"/>
                <a:ea typeface="Arial"/>
                <a:cs typeface="Arial"/>
                <a:sym typeface="Arial"/>
              </a:rPr>
              <a:t>A Structured Study Guide for Students and Practitioners</a:t>
            </a:r>
            <a:endParaRPr b="0" i="0" sz="1550" u="none" cap="none" strike="noStrike"/>
          </a:p>
        </p:txBody>
      </p:sp>
      <p:sp>
        <p:nvSpPr>
          <p:cNvPr id="63" name="Google Shape;63;p14"/>
          <p:cNvSpPr/>
          <p:nvPr/>
        </p:nvSpPr>
        <p:spPr>
          <a:xfrm>
            <a:off x="793790" y="4645938"/>
            <a:ext cx="7556421" cy="101631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C"/>
              </a:buClr>
              <a:buSzPts val="1250"/>
              <a:buFont typeface="Arial"/>
              <a:buNone/>
            </a:pPr>
            <a:r>
              <a:rPr b="0" i="0" lang="en-US" sz="1250" u="none" cap="none" strike="noStrike">
                <a:solidFill>
                  <a:srgbClr val="4C4C4C"/>
                </a:solidFill>
                <a:latin typeface="Arial"/>
                <a:ea typeface="Arial"/>
                <a:cs typeface="Arial"/>
                <a:sym typeface="Arial"/>
              </a:rPr>
              <a:t>This presentation provides a comprehensive overview of fundamental concepts in Artificial Intelligence, covering everything from core definitions and intelligent agents to complex search and constraint satisfaction problems. It is designed to serve as a high-level educational resource for those starting their journey in AI.</a:t>
            </a:r>
            <a:endParaRPr b="0" i="0" sz="125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3"/>
          <p:cNvSpPr/>
          <p:nvPr/>
        </p:nvSpPr>
        <p:spPr>
          <a:xfrm>
            <a:off x="575548" y="395645"/>
            <a:ext cx="7944207" cy="44958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A3A3A"/>
              </a:buClr>
              <a:buSzPts val="2800"/>
              <a:buFont typeface="Arial"/>
              <a:buNone/>
            </a:pPr>
            <a:r>
              <a:rPr b="0" i="0" lang="en-US" sz="2800" u="none" cap="none" strike="noStrike">
                <a:solidFill>
                  <a:srgbClr val="3A3A3A"/>
                </a:solidFill>
                <a:latin typeface="Arial"/>
                <a:ea typeface="Arial"/>
                <a:cs typeface="Arial"/>
                <a:sym typeface="Arial"/>
              </a:rPr>
              <a:t>Part III: Constraint Satisfaction Problems (CSPs)</a:t>
            </a:r>
            <a:endParaRPr b="0" i="0" sz="2800" u="none" cap="none" strike="noStrike"/>
          </a:p>
        </p:txBody>
      </p:sp>
      <p:sp>
        <p:nvSpPr>
          <p:cNvPr id="268" name="Google Shape;268;p23"/>
          <p:cNvSpPr/>
          <p:nvPr/>
        </p:nvSpPr>
        <p:spPr>
          <a:xfrm>
            <a:off x="575548" y="1132999"/>
            <a:ext cx="13479304" cy="2302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CSPs involve finding values for a set of variables that satisfy a given set of constraints. They are defined by three components: Variables, Domains, and Constraints.</a:t>
            </a:r>
            <a:endParaRPr b="0" i="0" sz="1100" u="none" cap="none" strike="noStrike"/>
          </a:p>
        </p:txBody>
      </p:sp>
      <p:sp>
        <p:nvSpPr>
          <p:cNvPr id="269" name="Google Shape;269;p23"/>
          <p:cNvSpPr/>
          <p:nvPr/>
        </p:nvSpPr>
        <p:spPr>
          <a:xfrm>
            <a:off x="575548" y="1668899"/>
            <a:ext cx="1798558" cy="2247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A3A3A"/>
              </a:buClr>
              <a:buSzPts val="1400"/>
              <a:buFont typeface="Arial"/>
              <a:buNone/>
            </a:pPr>
            <a:r>
              <a:rPr b="0" i="0" lang="en-US" sz="1400" u="none" cap="none" strike="noStrike">
                <a:solidFill>
                  <a:srgbClr val="3A3A3A"/>
                </a:solidFill>
                <a:latin typeface="Arial"/>
                <a:ea typeface="Arial"/>
                <a:cs typeface="Arial"/>
                <a:sym typeface="Arial"/>
              </a:rPr>
              <a:t>Core Concepts</a:t>
            </a:r>
            <a:endParaRPr b="0" i="0" sz="1400" u="none" cap="none" strike="noStrike"/>
          </a:p>
        </p:txBody>
      </p:sp>
      <p:sp>
        <p:nvSpPr>
          <p:cNvPr id="270" name="Google Shape;270;p23"/>
          <p:cNvSpPr/>
          <p:nvPr/>
        </p:nvSpPr>
        <p:spPr>
          <a:xfrm>
            <a:off x="575548" y="2037517"/>
            <a:ext cx="6564154" cy="2302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Problems like </a:t>
            </a:r>
            <a:r>
              <a:rPr b="1" i="0" lang="en-US" sz="1100" u="none" cap="none" strike="noStrike">
                <a:solidFill>
                  <a:srgbClr val="4C4C4C"/>
                </a:solidFill>
                <a:latin typeface="Arial"/>
                <a:ea typeface="Arial"/>
                <a:cs typeface="Arial"/>
                <a:sym typeface="Arial"/>
              </a:rPr>
              <a:t>Map Coloring</a:t>
            </a:r>
            <a:r>
              <a:rPr b="0" i="0" lang="en-US" sz="1100" u="none" cap="none" strike="noStrike">
                <a:solidFill>
                  <a:srgbClr val="4C4C4C"/>
                </a:solidFill>
                <a:latin typeface="Arial"/>
                <a:ea typeface="Arial"/>
                <a:cs typeface="Arial"/>
                <a:sym typeface="Arial"/>
              </a:rPr>
              <a:t> and the </a:t>
            </a:r>
            <a:r>
              <a:rPr b="1" i="0" lang="en-US" sz="1100" u="none" cap="none" strike="noStrike">
                <a:solidFill>
                  <a:srgbClr val="4C4C4C"/>
                </a:solidFill>
                <a:latin typeface="Arial"/>
                <a:ea typeface="Arial"/>
                <a:cs typeface="Arial"/>
                <a:sym typeface="Arial"/>
              </a:rPr>
              <a:t>Cryptarithmetic Puzzle</a:t>
            </a:r>
            <a:r>
              <a:rPr b="0" i="0" lang="en-US" sz="1100" u="none" cap="none" strike="noStrike">
                <a:solidFill>
                  <a:srgbClr val="4C4C4C"/>
                </a:solidFill>
                <a:latin typeface="Arial"/>
                <a:ea typeface="Arial"/>
                <a:cs typeface="Arial"/>
                <a:sym typeface="Arial"/>
              </a:rPr>
              <a:t> are standard CSP examples.</a:t>
            </a:r>
            <a:endParaRPr b="0" i="0" sz="1100" u="none" cap="none" strike="noStrike"/>
          </a:p>
        </p:txBody>
      </p:sp>
      <p:pic>
        <p:nvPicPr>
          <p:cNvPr descr="preencoded.png" id="271" name="Google Shape;271;p23"/>
          <p:cNvPicPr preferRelativeResize="0"/>
          <p:nvPr/>
        </p:nvPicPr>
        <p:blipFill rotWithShape="1">
          <a:blip r:embed="rId3">
            <a:alphaModFix/>
          </a:blip>
          <a:srcRect b="0" l="0" r="0" t="0"/>
          <a:stretch/>
        </p:blipFill>
        <p:spPr>
          <a:xfrm>
            <a:off x="7498318" y="1686878"/>
            <a:ext cx="6564154" cy="6564154"/>
          </a:xfrm>
          <a:prstGeom prst="rect">
            <a:avLst/>
          </a:prstGeom>
          <a:noFill/>
          <a:ln>
            <a:noFill/>
          </a:ln>
        </p:spPr>
      </p:pic>
      <p:sp>
        <p:nvSpPr>
          <p:cNvPr id="272" name="Google Shape;272;p23"/>
          <p:cNvSpPr/>
          <p:nvPr/>
        </p:nvSpPr>
        <p:spPr>
          <a:xfrm>
            <a:off x="575548" y="8704064"/>
            <a:ext cx="6564154" cy="690801"/>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The Cryptarithmetic Puzzle challenges you to assign unique digits to letters, satisfying a mathematical equation. It exemplifies how CSPs can model letter-to-digit mappings with arithmetic constraints.</a:t>
            </a:r>
            <a:endParaRPr b="0" i="0" sz="1100" u="none" cap="none" strike="noStrike"/>
          </a:p>
        </p:txBody>
      </p:sp>
      <p:pic>
        <p:nvPicPr>
          <p:cNvPr descr="preencoded.png" id="273" name="Google Shape;273;p23"/>
          <p:cNvPicPr preferRelativeResize="0"/>
          <p:nvPr/>
        </p:nvPicPr>
        <p:blipFill rotWithShape="1">
          <a:blip r:embed="rId4">
            <a:alphaModFix/>
          </a:blip>
          <a:srcRect b="0" l="0" r="0" t="0"/>
          <a:stretch/>
        </p:blipFill>
        <p:spPr>
          <a:xfrm>
            <a:off x="7498318" y="8736449"/>
            <a:ext cx="6564154" cy="6564154"/>
          </a:xfrm>
          <a:prstGeom prst="rect">
            <a:avLst/>
          </a:prstGeom>
          <a:noFill/>
          <a:ln>
            <a:noFill/>
          </a:ln>
        </p:spPr>
      </p:pic>
      <p:sp>
        <p:nvSpPr>
          <p:cNvPr id="274" name="Google Shape;274;p23"/>
          <p:cNvSpPr/>
          <p:nvPr/>
        </p:nvSpPr>
        <p:spPr>
          <a:xfrm>
            <a:off x="575548" y="15768042"/>
            <a:ext cx="1798558" cy="2247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A3A3A"/>
              </a:buClr>
              <a:buSzPts val="1400"/>
              <a:buFont typeface="Arial"/>
              <a:buNone/>
            </a:pPr>
            <a:r>
              <a:rPr b="0" i="0" lang="en-US" sz="1400" u="none" cap="none" strike="noStrike">
                <a:solidFill>
                  <a:srgbClr val="3A3A3A"/>
                </a:solidFill>
                <a:latin typeface="Arial"/>
                <a:ea typeface="Arial"/>
                <a:cs typeface="Arial"/>
                <a:sym typeface="Arial"/>
              </a:rPr>
              <a:t>Local Consistency</a:t>
            </a:r>
            <a:endParaRPr b="0" i="0" sz="1400" u="none" cap="none" strike="noStrike"/>
          </a:p>
        </p:txBody>
      </p:sp>
      <p:sp>
        <p:nvSpPr>
          <p:cNvPr id="275" name="Google Shape;275;p23"/>
          <p:cNvSpPr/>
          <p:nvPr/>
        </p:nvSpPr>
        <p:spPr>
          <a:xfrm>
            <a:off x="575548" y="16136660"/>
            <a:ext cx="6564154" cy="46053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Techniques like </a:t>
            </a:r>
            <a:r>
              <a:rPr b="1" i="0" lang="en-US" sz="1100" u="none" cap="none" strike="noStrike">
                <a:solidFill>
                  <a:srgbClr val="4C4C4C"/>
                </a:solidFill>
                <a:latin typeface="Arial"/>
                <a:ea typeface="Arial"/>
                <a:cs typeface="Arial"/>
                <a:sym typeface="Arial"/>
              </a:rPr>
              <a:t>Node Consistency</a:t>
            </a:r>
            <a:r>
              <a:rPr b="0" i="0" lang="en-US" sz="1100" u="none" cap="none" strike="noStrike">
                <a:solidFill>
                  <a:srgbClr val="4C4C4C"/>
                </a:solidFill>
                <a:latin typeface="Arial"/>
                <a:ea typeface="Arial"/>
                <a:cs typeface="Arial"/>
                <a:sym typeface="Arial"/>
              </a:rPr>
              <a:t>, </a:t>
            </a:r>
            <a:r>
              <a:rPr b="1" i="0" lang="en-US" sz="1100" u="none" cap="none" strike="noStrike">
                <a:solidFill>
                  <a:srgbClr val="4C4C4C"/>
                </a:solidFill>
                <a:latin typeface="Arial"/>
                <a:ea typeface="Arial"/>
                <a:cs typeface="Arial"/>
                <a:sym typeface="Arial"/>
              </a:rPr>
              <a:t>Arc Consistency</a:t>
            </a:r>
            <a:r>
              <a:rPr b="0" i="0" lang="en-US" sz="1100" u="none" cap="none" strike="noStrike">
                <a:solidFill>
                  <a:srgbClr val="4C4C4C"/>
                </a:solidFill>
                <a:latin typeface="Arial"/>
                <a:ea typeface="Arial"/>
                <a:cs typeface="Arial"/>
                <a:sym typeface="Arial"/>
              </a:rPr>
              <a:t> (AC-3), and </a:t>
            </a:r>
            <a:r>
              <a:rPr b="1" i="0" lang="en-US" sz="1100" u="none" cap="none" strike="noStrike">
                <a:solidFill>
                  <a:srgbClr val="4C4C4C"/>
                </a:solidFill>
                <a:latin typeface="Arial"/>
                <a:ea typeface="Arial"/>
                <a:cs typeface="Arial"/>
                <a:sym typeface="Arial"/>
              </a:rPr>
              <a:t>Path Consistency</a:t>
            </a:r>
            <a:r>
              <a:rPr b="0" i="0" lang="en-US" sz="1100" u="none" cap="none" strike="noStrike">
                <a:solidFill>
                  <a:srgbClr val="4C4C4C"/>
                </a:solidFill>
                <a:latin typeface="Arial"/>
                <a:ea typeface="Arial"/>
                <a:cs typeface="Arial"/>
                <a:sym typeface="Arial"/>
              </a:rPr>
              <a:t> are used to prune inconsistent values from domains before or during search, minimizing the search space.</a:t>
            </a:r>
            <a:endParaRPr b="0" i="0" sz="1100" u="none" cap="none" strike="noStrike"/>
          </a:p>
        </p:txBody>
      </p:sp>
      <p:pic>
        <p:nvPicPr>
          <p:cNvPr descr="preencoded.png" id="276" name="Google Shape;276;p23"/>
          <p:cNvPicPr preferRelativeResize="0"/>
          <p:nvPr/>
        </p:nvPicPr>
        <p:blipFill rotWithShape="1">
          <a:blip r:embed="rId5">
            <a:alphaModFix/>
          </a:blip>
          <a:srcRect b="0" l="0" r="0" t="0"/>
          <a:stretch/>
        </p:blipFill>
        <p:spPr>
          <a:xfrm>
            <a:off x="7498318" y="15786021"/>
            <a:ext cx="6564154" cy="6564154"/>
          </a:xfrm>
          <a:prstGeom prst="rect">
            <a:avLst/>
          </a:prstGeom>
          <a:noFill/>
          <a:ln>
            <a:noFill/>
          </a:ln>
        </p:spPr>
      </p:pic>
      <p:sp>
        <p:nvSpPr>
          <p:cNvPr id="277" name="Google Shape;277;p23"/>
          <p:cNvSpPr/>
          <p:nvPr/>
        </p:nvSpPr>
        <p:spPr>
          <a:xfrm>
            <a:off x="575548" y="22803207"/>
            <a:ext cx="6564154" cy="690801"/>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Node Consistency ensures that every variable's domain satisfies all unary constraints. If a value in a domain violates a unary constraint, it is removed, simplifying the variable's possible assignments.</a:t>
            </a:r>
            <a:endParaRPr b="0" i="0" sz="1100" u="none" cap="none" strike="noStrike"/>
          </a:p>
        </p:txBody>
      </p:sp>
      <p:pic>
        <p:nvPicPr>
          <p:cNvPr descr="preencoded.png" id="278" name="Google Shape;278;p23"/>
          <p:cNvPicPr preferRelativeResize="0"/>
          <p:nvPr/>
        </p:nvPicPr>
        <p:blipFill rotWithShape="1">
          <a:blip r:embed="rId6">
            <a:alphaModFix/>
          </a:blip>
          <a:srcRect b="0" l="0" r="0" t="0"/>
          <a:stretch/>
        </p:blipFill>
        <p:spPr>
          <a:xfrm>
            <a:off x="7498318" y="22835592"/>
            <a:ext cx="6564154" cy="6564154"/>
          </a:xfrm>
          <a:prstGeom prst="rect">
            <a:avLst/>
          </a:prstGeom>
          <a:noFill/>
          <a:ln>
            <a:noFill/>
          </a:ln>
        </p:spPr>
      </p:pic>
      <p:sp>
        <p:nvSpPr>
          <p:cNvPr id="279" name="Google Shape;279;p23"/>
          <p:cNvSpPr/>
          <p:nvPr/>
        </p:nvSpPr>
        <p:spPr>
          <a:xfrm>
            <a:off x="575548" y="29852779"/>
            <a:ext cx="6564154" cy="690801"/>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Path Consistency takes consistency a step further by considering triples of variables. It ensures that any consistent assignment of two variables can be extended to a third variable, further tightening the domains and reducing the search space.</a:t>
            </a:r>
            <a:endParaRPr b="0" i="0" sz="1100" u="none" cap="none" strike="noStrike"/>
          </a:p>
        </p:txBody>
      </p:sp>
      <p:pic>
        <p:nvPicPr>
          <p:cNvPr descr="preencoded.png" id="280" name="Google Shape;280;p23"/>
          <p:cNvPicPr preferRelativeResize="0"/>
          <p:nvPr/>
        </p:nvPicPr>
        <p:blipFill rotWithShape="1">
          <a:blip r:embed="rId7">
            <a:alphaModFix/>
          </a:blip>
          <a:srcRect b="0" l="0" r="0" t="0"/>
          <a:stretch/>
        </p:blipFill>
        <p:spPr>
          <a:xfrm>
            <a:off x="7498318" y="29885164"/>
            <a:ext cx="6564154" cy="6564154"/>
          </a:xfrm>
          <a:prstGeom prst="rect">
            <a:avLst/>
          </a:prstGeom>
          <a:noFill/>
          <a:ln>
            <a:noFill/>
          </a:ln>
        </p:spPr>
      </p:pic>
      <p:sp>
        <p:nvSpPr>
          <p:cNvPr id="281" name="Google Shape;281;p23"/>
          <p:cNvSpPr/>
          <p:nvPr/>
        </p:nvSpPr>
        <p:spPr>
          <a:xfrm>
            <a:off x="575548" y="36916757"/>
            <a:ext cx="1828443" cy="2247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A3A3A"/>
              </a:buClr>
              <a:buSzPts val="1400"/>
              <a:buFont typeface="Arial"/>
              <a:buNone/>
            </a:pPr>
            <a:r>
              <a:rPr b="0" i="0" lang="en-US" sz="1400" u="none" cap="none" strike="noStrike">
                <a:solidFill>
                  <a:srgbClr val="3A3A3A"/>
                </a:solidFill>
                <a:latin typeface="Arial"/>
                <a:ea typeface="Arial"/>
                <a:cs typeface="Arial"/>
                <a:sym typeface="Arial"/>
              </a:rPr>
              <a:t>Search and Heuristics</a:t>
            </a:r>
            <a:endParaRPr b="0" i="0" sz="1400" u="none" cap="none" strike="noStrike"/>
          </a:p>
        </p:txBody>
      </p:sp>
      <p:sp>
        <p:nvSpPr>
          <p:cNvPr id="282" name="Google Shape;282;p23"/>
          <p:cNvSpPr/>
          <p:nvPr/>
        </p:nvSpPr>
        <p:spPr>
          <a:xfrm>
            <a:off x="575548" y="37285374"/>
            <a:ext cx="6564154" cy="46053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1" i="0" lang="en-US" sz="1100" u="none" cap="none" strike="noStrike">
                <a:solidFill>
                  <a:srgbClr val="4C4C4C"/>
                </a:solidFill>
                <a:latin typeface="Arial"/>
                <a:ea typeface="Arial"/>
                <a:cs typeface="Arial"/>
                <a:sym typeface="Arial"/>
              </a:rPr>
              <a:t>Backtracking Search</a:t>
            </a:r>
            <a:r>
              <a:rPr b="0" i="0" lang="en-US" sz="1100" u="none" cap="none" strike="noStrike">
                <a:solidFill>
                  <a:srgbClr val="4C4C4C"/>
                </a:solidFill>
                <a:latin typeface="Arial"/>
                <a:ea typeface="Arial"/>
                <a:cs typeface="Arial"/>
                <a:sym typeface="Arial"/>
              </a:rPr>
              <a:t> is the basic algorithm. It is often enhanced with heuristics like </a:t>
            </a:r>
            <a:r>
              <a:rPr b="1" i="0" lang="en-US" sz="1100" u="none" cap="none" strike="noStrike">
                <a:solidFill>
                  <a:srgbClr val="4C4C4C"/>
                </a:solidFill>
                <a:latin typeface="Arial"/>
                <a:ea typeface="Arial"/>
                <a:cs typeface="Arial"/>
                <a:sym typeface="Arial"/>
              </a:rPr>
              <a:t>MRV</a:t>
            </a:r>
            <a:r>
              <a:rPr b="0" i="0" lang="en-US" sz="1100" u="none" cap="none" strike="noStrike">
                <a:solidFill>
                  <a:srgbClr val="4C4C4C"/>
                </a:solidFill>
                <a:latin typeface="Arial"/>
                <a:ea typeface="Arial"/>
                <a:cs typeface="Arial"/>
                <a:sym typeface="Arial"/>
              </a:rPr>
              <a:t> (Minimum Remaining Value) and the </a:t>
            </a:r>
            <a:r>
              <a:rPr b="1" i="0" lang="en-US" sz="1100" u="none" cap="none" strike="noStrike">
                <a:solidFill>
                  <a:srgbClr val="4C4C4C"/>
                </a:solidFill>
                <a:latin typeface="Arial"/>
                <a:ea typeface="Arial"/>
                <a:cs typeface="Arial"/>
                <a:sym typeface="Arial"/>
              </a:rPr>
              <a:t>Degree Heuristic</a:t>
            </a:r>
            <a:r>
              <a:rPr b="0" i="0" lang="en-US" sz="1100" u="none" cap="none" strike="noStrike">
                <a:solidFill>
                  <a:srgbClr val="4C4C4C"/>
                </a:solidFill>
                <a:latin typeface="Arial"/>
                <a:ea typeface="Arial"/>
                <a:cs typeface="Arial"/>
                <a:sym typeface="Arial"/>
              </a:rPr>
              <a:t> to choose which variable to assign next.</a:t>
            </a:r>
            <a:endParaRPr b="0" i="0" sz="1100" u="none" cap="none" strike="noStrike"/>
          </a:p>
        </p:txBody>
      </p:sp>
      <p:pic>
        <p:nvPicPr>
          <p:cNvPr descr="preencoded.png" id="283" name="Google Shape;283;p23"/>
          <p:cNvPicPr preferRelativeResize="0"/>
          <p:nvPr/>
        </p:nvPicPr>
        <p:blipFill rotWithShape="1">
          <a:blip r:embed="rId8">
            <a:alphaModFix/>
          </a:blip>
          <a:srcRect b="0" l="0" r="0" t="0"/>
          <a:stretch/>
        </p:blipFill>
        <p:spPr>
          <a:xfrm>
            <a:off x="7498318" y="36934735"/>
            <a:ext cx="6564154" cy="6564154"/>
          </a:xfrm>
          <a:prstGeom prst="rect">
            <a:avLst/>
          </a:prstGeom>
          <a:noFill/>
          <a:ln>
            <a:noFill/>
          </a:ln>
        </p:spPr>
      </p:pic>
      <p:sp>
        <p:nvSpPr>
          <p:cNvPr id="284" name="Google Shape;284;p23"/>
          <p:cNvSpPr/>
          <p:nvPr/>
        </p:nvSpPr>
        <p:spPr>
          <a:xfrm>
            <a:off x="575548" y="43951922"/>
            <a:ext cx="6564154" cy="690801"/>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The Minimum Remaining Value (MRV) heuristic prioritizes assigning variables with the fewest legal values remaining in their domains. This strategy aims to detect failures earlier, reducing the overall search effort.</a:t>
            </a:r>
            <a:endParaRPr b="0" i="0" sz="1100" u="none" cap="none" strike="noStrike"/>
          </a:p>
        </p:txBody>
      </p:sp>
      <p:pic>
        <p:nvPicPr>
          <p:cNvPr descr="preencoded.png" id="285" name="Google Shape;285;p23"/>
          <p:cNvPicPr preferRelativeResize="0"/>
          <p:nvPr/>
        </p:nvPicPr>
        <p:blipFill rotWithShape="1">
          <a:blip r:embed="rId9">
            <a:alphaModFix/>
          </a:blip>
          <a:srcRect b="0" l="0" r="0" t="0"/>
          <a:stretch/>
        </p:blipFill>
        <p:spPr>
          <a:xfrm>
            <a:off x="7498318" y="43984307"/>
            <a:ext cx="6564154" cy="6564154"/>
          </a:xfrm>
          <a:prstGeom prst="rect">
            <a:avLst/>
          </a:prstGeom>
          <a:noFill/>
          <a:ln>
            <a:noFill/>
          </a:ln>
        </p:spPr>
      </p:pic>
      <p:sp>
        <p:nvSpPr>
          <p:cNvPr id="286" name="Google Shape;286;p23"/>
          <p:cNvSpPr/>
          <p:nvPr/>
        </p:nvSpPr>
        <p:spPr>
          <a:xfrm>
            <a:off x="575548" y="51001493"/>
            <a:ext cx="6564154" cy="690801"/>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The Degree Heuristic selects the variable that is involved in the largest number of constraints with unassigned variables. This helps to reduce the branching factor for future assignments and can significantly reduce the search tree size.</a:t>
            </a:r>
            <a:endParaRPr b="0" i="0" sz="1100" u="none" cap="none" strike="noStrike"/>
          </a:p>
        </p:txBody>
      </p:sp>
      <p:pic>
        <p:nvPicPr>
          <p:cNvPr descr="preencoded.png" id="287" name="Google Shape;287;p23"/>
          <p:cNvPicPr preferRelativeResize="0"/>
          <p:nvPr/>
        </p:nvPicPr>
        <p:blipFill rotWithShape="1">
          <a:blip r:embed="rId10">
            <a:alphaModFix/>
          </a:blip>
          <a:srcRect b="0" l="0" r="0" t="0"/>
          <a:stretch/>
        </p:blipFill>
        <p:spPr>
          <a:xfrm>
            <a:off x="7498318" y="51033878"/>
            <a:ext cx="6564154" cy="6564154"/>
          </a:xfrm>
          <a:prstGeom prst="rect">
            <a:avLst/>
          </a:prstGeom>
          <a:noFill/>
          <a:ln>
            <a:noFill/>
          </a:ln>
        </p:spPr>
      </p:pic>
      <p:sp>
        <p:nvSpPr>
          <p:cNvPr id="288" name="Google Shape;288;p23"/>
          <p:cNvSpPr/>
          <p:nvPr/>
        </p:nvSpPr>
        <p:spPr>
          <a:xfrm>
            <a:off x="575548" y="57921644"/>
            <a:ext cx="13479304" cy="611386"/>
          </a:xfrm>
          <a:prstGeom prst="roundRect">
            <a:avLst>
              <a:gd fmla="val 9885" name="adj"/>
            </a:avLst>
          </a:prstGeom>
          <a:solidFill>
            <a:srgbClr val="DDDA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9" name="Google Shape;289;p23"/>
          <p:cNvPicPr preferRelativeResize="0"/>
          <p:nvPr/>
        </p:nvPicPr>
        <p:blipFill rotWithShape="1">
          <a:blip r:embed="rId11">
            <a:alphaModFix/>
          </a:blip>
          <a:srcRect b="0" l="0" r="0" t="0"/>
          <a:stretch/>
        </p:blipFill>
        <p:spPr>
          <a:xfrm>
            <a:off x="719376" y="58143219"/>
            <a:ext cx="179784" cy="143828"/>
          </a:xfrm>
          <a:prstGeom prst="rect">
            <a:avLst/>
          </a:prstGeom>
          <a:noFill/>
          <a:ln>
            <a:noFill/>
          </a:ln>
        </p:spPr>
      </p:pic>
      <p:sp>
        <p:nvSpPr>
          <p:cNvPr id="290" name="Google Shape;290;p23"/>
          <p:cNvSpPr/>
          <p:nvPr/>
        </p:nvSpPr>
        <p:spPr>
          <a:xfrm>
            <a:off x="1042988" y="58101428"/>
            <a:ext cx="12868037" cy="2302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Global Consistency</a:t>
            </a:r>
            <a:r>
              <a:rPr b="0" i="0" lang="en-US" sz="1100" u="none" cap="none" strike="noStrike">
                <a:solidFill>
                  <a:srgbClr val="000000"/>
                </a:solidFill>
                <a:latin typeface="Arial"/>
                <a:ea typeface="Arial"/>
                <a:cs typeface="Arial"/>
                <a:sym typeface="Arial"/>
              </a:rPr>
              <a:t> and </a:t>
            </a:r>
            <a:r>
              <a:rPr b="1" i="0" lang="en-US" sz="1100" u="none" cap="none" strike="noStrike">
                <a:solidFill>
                  <a:srgbClr val="000000"/>
                </a:solidFill>
                <a:latin typeface="Arial"/>
                <a:ea typeface="Arial"/>
                <a:cs typeface="Arial"/>
                <a:sym typeface="Arial"/>
              </a:rPr>
              <a:t>K-Consistency</a:t>
            </a:r>
            <a:r>
              <a:rPr b="0" i="0" lang="en-US" sz="1100" u="none" cap="none" strike="noStrike">
                <a:solidFill>
                  <a:srgbClr val="000000"/>
                </a:solidFill>
                <a:latin typeface="Arial"/>
                <a:ea typeface="Arial"/>
                <a:cs typeface="Arial"/>
                <a:sym typeface="Arial"/>
              </a:rPr>
              <a:t> represent stronger forms of pruning, while </a:t>
            </a:r>
            <a:r>
              <a:rPr b="1" i="0" lang="en-US" sz="1100" u="none" cap="none" strike="noStrike">
                <a:solidFill>
                  <a:srgbClr val="000000"/>
                </a:solidFill>
                <a:latin typeface="Arial"/>
                <a:ea typeface="Arial"/>
                <a:cs typeface="Arial"/>
                <a:sym typeface="Arial"/>
              </a:rPr>
              <a:t>Bound Propagation</a:t>
            </a:r>
            <a:r>
              <a:rPr b="0" i="0" lang="en-US" sz="1100" u="none" cap="none" strike="noStrike">
                <a:solidFill>
                  <a:srgbClr val="000000"/>
                </a:solidFill>
                <a:latin typeface="Arial"/>
                <a:ea typeface="Arial"/>
                <a:cs typeface="Arial"/>
                <a:sym typeface="Arial"/>
              </a:rPr>
              <a:t> is a specialized technique used for interval domains.</a:t>
            </a:r>
            <a:endParaRPr b="0" i="0" sz="11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p:nvPr/>
        </p:nvSpPr>
        <p:spPr>
          <a:xfrm>
            <a:off x="633055" y="435173"/>
            <a:ext cx="9468445" cy="494467"/>
          </a:xfrm>
          <a:prstGeom prst="rect">
            <a:avLst/>
          </a:prstGeom>
          <a:noFill/>
          <a:ln>
            <a:noFill/>
          </a:ln>
        </p:spPr>
        <p:txBody>
          <a:bodyPr anchorCtr="0" anchor="t" bIns="0" lIns="0" spcFirstLastPara="1" rIns="0" wrap="square" tIns="0">
            <a:noAutofit/>
          </a:bodyPr>
          <a:lstStyle/>
          <a:p>
            <a:pPr indent="0" lvl="0" marL="0" marR="0" rtl="0" algn="l">
              <a:lnSpc>
                <a:spcPct val="124193"/>
              </a:lnSpc>
              <a:spcBef>
                <a:spcPts val="0"/>
              </a:spcBef>
              <a:spcAft>
                <a:spcPts val="0"/>
              </a:spcAft>
              <a:buClr>
                <a:srgbClr val="3A3A3A"/>
              </a:buClr>
              <a:buSzPts val="3100"/>
              <a:buFont typeface="Arial"/>
              <a:buNone/>
            </a:pPr>
            <a:r>
              <a:rPr b="0" i="0" lang="en-US" sz="3100" u="none" cap="none" strike="noStrike">
                <a:solidFill>
                  <a:srgbClr val="3A3A3A"/>
                </a:solidFill>
                <a:latin typeface="Arial"/>
                <a:ea typeface="Arial"/>
                <a:cs typeface="Arial"/>
                <a:sym typeface="Arial"/>
              </a:rPr>
              <a:t>Part I: Defining Artificial Intelligence and Its Agents</a:t>
            </a:r>
            <a:endParaRPr b="0" i="0" sz="3100" u="none" cap="none" strike="noStrike"/>
          </a:p>
        </p:txBody>
      </p:sp>
      <p:sp>
        <p:nvSpPr>
          <p:cNvPr id="70" name="Google Shape;70;p15"/>
          <p:cNvSpPr/>
          <p:nvPr/>
        </p:nvSpPr>
        <p:spPr>
          <a:xfrm>
            <a:off x="633055" y="1325285"/>
            <a:ext cx="5084683" cy="395645"/>
          </a:xfrm>
          <a:prstGeom prst="rect">
            <a:avLst/>
          </a:prstGeom>
          <a:noFill/>
          <a:ln>
            <a:noFill/>
          </a:ln>
        </p:spPr>
        <p:txBody>
          <a:bodyPr anchorCtr="0" anchor="t" bIns="0" lIns="0" spcFirstLastPara="1" rIns="0" wrap="square" tIns="0">
            <a:noAutofit/>
          </a:bodyPr>
          <a:lstStyle/>
          <a:p>
            <a:pPr indent="0" lvl="0" marL="0" marR="0" rtl="0" algn="l">
              <a:lnSpc>
                <a:spcPct val="126530"/>
              </a:lnSpc>
              <a:spcBef>
                <a:spcPts val="0"/>
              </a:spcBef>
              <a:spcAft>
                <a:spcPts val="0"/>
              </a:spcAft>
              <a:buClr>
                <a:srgbClr val="3A3A3A"/>
              </a:buClr>
              <a:buSzPts val="2450"/>
              <a:buFont typeface="Arial"/>
              <a:buNone/>
            </a:pPr>
            <a:r>
              <a:rPr b="0" i="0" lang="en-US" sz="2450" u="none" cap="none" strike="noStrike">
                <a:solidFill>
                  <a:srgbClr val="3A3A3A"/>
                </a:solidFill>
                <a:latin typeface="Arial"/>
                <a:ea typeface="Arial"/>
                <a:cs typeface="Arial"/>
                <a:sym typeface="Arial"/>
              </a:rPr>
              <a:t>What is AI and What are its Goals?</a:t>
            </a:r>
            <a:endParaRPr b="0" i="0" sz="2450" u="none" cap="none" strike="noStrike"/>
          </a:p>
        </p:txBody>
      </p:sp>
      <p:sp>
        <p:nvSpPr>
          <p:cNvPr id="71" name="Google Shape;71;p15"/>
          <p:cNvSpPr/>
          <p:nvPr/>
        </p:nvSpPr>
        <p:spPr>
          <a:xfrm>
            <a:off x="633055" y="1879163"/>
            <a:ext cx="7864078" cy="50625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C4C4C"/>
              </a:buClr>
              <a:buSzPts val="1200"/>
              <a:buFont typeface="Arial"/>
              <a:buNone/>
            </a:pPr>
            <a:r>
              <a:rPr b="0" i="0" lang="en-US" sz="1200" u="none" cap="none" strike="noStrike">
                <a:solidFill>
                  <a:srgbClr val="4C4C4C"/>
                </a:solidFill>
                <a:latin typeface="Arial"/>
                <a:ea typeface="Arial"/>
                <a:cs typeface="Arial"/>
                <a:sym typeface="Arial"/>
              </a:rPr>
              <a:t>Artificial Intelligence (AI) is the science and engineering of making intelligent machines, especially intelligent computer programs. The field explores various goals:</a:t>
            </a:r>
            <a:endParaRPr b="0" i="0" sz="1200" u="none" cap="none" strike="noStrike"/>
          </a:p>
        </p:txBody>
      </p:sp>
      <p:sp>
        <p:nvSpPr>
          <p:cNvPr id="72" name="Google Shape;72;p15"/>
          <p:cNvSpPr/>
          <p:nvPr/>
        </p:nvSpPr>
        <p:spPr>
          <a:xfrm>
            <a:off x="633055" y="2563416"/>
            <a:ext cx="7864078" cy="3915728"/>
          </a:xfrm>
          <a:prstGeom prst="roundRect">
            <a:avLst>
              <a:gd fmla="val 1698" name="adj"/>
            </a:avLst>
          </a:prstGeom>
          <a:solidFill>
            <a:srgbClr val="F2EDE5"/>
          </a:solidFill>
          <a:ln cap="flat" cmpd="sng" w="9525">
            <a:solidFill>
              <a:srgbClr val="CCC4B8"/>
            </a:solidFill>
            <a:prstDash val="solid"/>
            <a:round/>
            <a:headEnd len="sm" w="sm" type="none"/>
            <a:tailEnd len="sm" w="sm" type="none"/>
          </a:ln>
          <a:effectLst>
            <a:outerShdw rotWithShape="0" algn="bl" dir="2700000" dist="13970">
              <a:srgbClr val="CCC4B8"/>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640675" y="2571036"/>
            <a:ext cx="7848838" cy="975122"/>
          </a:xfrm>
          <a:prstGeom prst="roundRect">
            <a:avLst>
              <a:gd fmla="val 6817" name="adj"/>
            </a:avLst>
          </a:prstGeom>
          <a:solidFill>
            <a:srgbClr val="F2E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798909" y="2729270"/>
            <a:ext cx="1978343" cy="247293"/>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4C4C4C"/>
              </a:buClr>
              <a:buSzPts val="1550"/>
              <a:buFont typeface="Arial"/>
              <a:buNone/>
            </a:pPr>
            <a:r>
              <a:rPr b="0" i="0" lang="en-US" sz="1550" u="none" cap="none" strike="noStrike">
                <a:solidFill>
                  <a:srgbClr val="4C4C4C"/>
                </a:solidFill>
                <a:latin typeface="Arial"/>
                <a:ea typeface="Arial"/>
                <a:cs typeface="Arial"/>
                <a:sym typeface="Arial"/>
              </a:rPr>
              <a:t>Thinking Humanly</a:t>
            </a:r>
            <a:endParaRPr b="0" i="0" sz="1550" u="none" cap="none" strike="noStrike"/>
          </a:p>
        </p:txBody>
      </p:sp>
      <p:sp>
        <p:nvSpPr>
          <p:cNvPr id="75" name="Google Shape;75;p15"/>
          <p:cNvSpPr/>
          <p:nvPr/>
        </p:nvSpPr>
        <p:spPr>
          <a:xfrm>
            <a:off x="798909" y="3134797"/>
            <a:ext cx="7532370" cy="25312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C4C4C"/>
              </a:buClr>
              <a:buSzPts val="1200"/>
              <a:buFont typeface="Arial"/>
              <a:buNone/>
            </a:pPr>
            <a:r>
              <a:rPr b="0" i="0" lang="en-US" sz="1200" u="none" cap="none" strike="noStrike">
                <a:solidFill>
                  <a:srgbClr val="4C4C4C"/>
                </a:solidFill>
                <a:latin typeface="Arial"/>
                <a:ea typeface="Arial"/>
                <a:cs typeface="Arial"/>
                <a:sym typeface="Arial"/>
              </a:rPr>
              <a:t>Cognitive Modeling: Understanding how human minds think and act.</a:t>
            </a:r>
            <a:endParaRPr b="0" i="0" sz="1200" u="none" cap="none" strike="noStrike"/>
          </a:p>
        </p:txBody>
      </p:sp>
      <p:sp>
        <p:nvSpPr>
          <p:cNvPr id="76" name="Google Shape;76;p15"/>
          <p:cNvSpPr/>
          <p:nvPr/>
        </p:nvSpPr>
        <p:spPr>
          <a:xfrm>
            <a:off x="640675" y="3546158"/>
            <a:ext cx="7848838" cy="975122"/>
          </a:xfrm>
          <a:prstGeom prst="rect">
            <a:avLst/>
          </a:prstGeom>
          <a:solidFill>
            <a:srgbClr val="F2E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640675" y="3546158"/>
            <a:ext cx="7848838" cy="22860"/>
          </a:xfrm>
          <a:prstGeom prst="roundRect">
            <a:avLst>
              <a:gd fmla="val 290795" name="adj"/>
            </a:avLst>
          </a:prstGeom>
          <a:solidFill>
            <a:srgbClr val="CCC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798909" y="3704392"/>
            <a:ext cx="1978343" cy="247293"/>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4C4C4C"/>
              </a:buClr>
              <a:buSzPts val="1550"/>
              <a:buFont typeface="Arial"/>
              <a:buNone/>
            </a:pPr>
            <a:r>
              <a:rPr b="0" i="0" lang="en-US" sz="1550" u="none" cap="none" strike="noStrike">
                <a:solidFill>
                  <a:srgbClr val="4C4C4C"/>
                </a:solidFill>
                <a:latin typeface="Arial"/>
                <a:ea typeface="Arial"/>
                <a:cs typeface="Arial"/>
                <a:sym typeface="Arial"/>
              </a:rPr>
              <a:t>Acting Humanly</a:t>
            </a:r>
            <a:endParaRPr b="0" i="0" sz="1550" u="none" cap="none" strike="noStrike"/>
          </a:p>
        </p:txBody>
      </p:sp>
      <p:sp>
        <p:nvSpPr>
          <p:cNvPr id="79" name="Google Shape;79;p15"/>
          <p:cNvSpPr/>
          <p:nvPr/>
        </p:nvSpPr>
        <p:spPr>
          <a:xfrm>
            <a:off x="798909" y="4109918"/>
            <a:ext cx="7532370" cy="25312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C4C4C"/>
              </a:buClr>
              <a:buSzPts val="1200"/>
              <a:buFont typeface="Arial"/>
              <a:buNone/>
            </a:pPr>
            <a:r>
              <a:rPr b="0" i="0" lang="en-US" sz="1200" u="none" cap="none" strike="noStrike">
                <a:solidFill>
                  <a:srgbClr val="4C4C4C"/>
                </a:solidFill>
                <a:latin typeface="Arial"/>
                <a:ea typeface="Arial"/>
                <a:cs typeface="Arial"/>
                <a:sym typeface="Arial"/>
              </a:rPr>
              <a:t>Turing Test Approach: Creating machines that are indistinguishable from a human.</a:t>
            </a:r>
            <a:endParaRPr b="0" i="0" sz="1200" u="none" cap="none" strike="noStrike"/>
          </a:p>
        </p:txBody>
      </p:sp>
      <p:sp>
        <p:nvSpPr>
          <p:cNvPr id="80" name="Google Shape;80;p15"/>
          <p:cNvSpPr/>
          <p:nvPr/>
        </p:nvSpPr>
        <p:spPr>
          <a:xfrm>
            <a:off x="640675" y="4521279"/>
            <a:ext cx="7848838" cy="975122"/>
          </a:xfrm>
          <a:prstGeom prst="rect">
            <a:avLst/>
          </a:prstGeom>
          <a:solidFill>
            <a:srgbClr val="F2E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640675" y="4521279"/>
            <a:ext cx="7848838" cy="22860"/>
          </a:xfrm>
          <a:prstGeom prst="roundRect">
            <a:avLst>
              <a:gd fmla="val 290795" name="adj"/>
            </a:avLst>
          </a:prstGeom>
          <a:solidFill>
            <a:srgbClr val="CCC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798909" y="4679513"/>
            <a:ext cx="1978343" cy="247293"/>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4C4C4C"/>
              </a:buClr>
              <a:buSzPts val="1550"/>
              <a:buFont typeface="Arial"/>
              <a:buNone/>
            </a:pPr>
            <a:r>
              <a:rPr b="0" i="0" lang="en-US" sz="1550" u="none" cap="none" strike="noStrike">
                <a:solidFill>
                  <a:srgbClr val="4C4C4C"/>
                </a:solidFill>
                <a:latin typeface="Arial"/>
                <a:ea typeface="Arial"/>
                <a:cs typeface="Arial"/>
                <a:sym typeface="Arial"/>
              </a:rPr>
              <a:t>Thinking Rationally</a:t>
            </a:r>
            <a:endParaRPr b="0" i="0" sz="1550" u="none" cap="none" strike="noStrike"/>
          </a:p>
        </p:txBody>
      </p:sp>
      <p:sp>
        <p:nvSpPr>
          <p:cNvPr id="83" name="Google Shape;83;p15"/>
          <p:cNvSpPr/>
          <p:nvPr/>
        </p:nvSpPr>
        <p:spPr>
          <a:xfrm>
            <a:off x="798909" y="5085040"/>
            <a:ext cx="7532370" cy="25312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C4C4C"/>
              </a:buClr>
              <a:buSzPts val="1200"/>
              <a:buFont typeface="Arial"/>
              <a:buNone/>
            </a:pPr>
            <a:r>
              <a:rPr b="0" i="0" lang="en-US" sz="1200" u="none" cap="none" strike="noStrike">
                <a:solidFill>
                  <a:srgbClr val="4C4C4C"/>
                </a:solidFill>
                <a:latin typeface="Arial"/>
                <a:ea typeface="Arial"/>
                <a:cs typeface="Arial"/>
                <a:sym typeface="Arial"/>
              </a:rPr>
              <a:t>Laws of Thought: Using formal logic to build intelligent systems.</a:t>
            </a:r>
            <a:endParaRPr b="0" i="0" sz="1200" u="none" cap="none" strike="noStrike"/>
          </a:p>
        </p:txBody>
      </p:sp>
      <p:sp>
        <p:nvSpPr>
          <p:cNvPr id="84" name="Google Shape;84;p15"/>
          <p:cNvSpPr/>
          <p:nvPr/>
        </p:nvSpPr>
        <p:spPr>
          <a:xfrm>
            <a:off x="640675" y="5496401"/>
            <a:ext cx="7848838" cy="975122"/>
          </a:xfrm>
          <a:prstGeom prst="rect">
            <a:avLst/>
          </a:prstGeom>
          <a:solidFill>
            <a:srgbClr val="F2E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640675" y="5496401"/>
            <a:ext cx="7848838" cy="22860"/>
          </a:xfrm>
          <a:prstGeom prst="roundRect">
            <a:avLst>
              <a:gd fmla="val 290795" name="adj"/>
            </a:avLst>
          </a:prstGeom>
          <a:solidFill>
            <a:srgbClr val="CCC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798909" y="5654635"/>
            <a:ext cx="1978343" cy="247293"/>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4C4C4C"/>
              </a:buClr>
              <a:buSzPts val="1550"/>
              <a:buFont typeface="Arial"/>
              <a:buNone/>
            </a:pPr>
            <a:r>
              <a:rPr b="0" i="0" lang="en-US" sz="1550" u="none" cap="none" strike="noStrike">
                <a:solidFill>
                  <a:srgbClr val="4C4C4C"/>
                </a:solidFill>
                <a:latin typeface="Arial"/>
                <a:ea typeface="Arial"/>
                <a:cs typeface="Arial"/>
                <a:sym typeface="Arial"/>
              </a:rPr>
              <a:t>Acting Rationally</a:t>
            </a:r>
            <a:endParaRPr b="0" i="0" sz="1550" u="none" cap="none" strike="noStrike"/>
          </a:p>
        </p:txBody>
      </p:sp>
      <p:sp>
        <p:nvSpPr>
          <p:cNvPr id="87" name="Google Shape;87;p15"/>
          <p:cNvSpPr/>
          <p:nvPr/>
        </p:nvSpPr>
        <p:spPr>
          <a:xfrm>
            <a:off x="798909" y="6060162"/>
            <a:ext cx="7532370" cy="25312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C4C4C"/>
              </a:buClr>
              <a:buSzPts val="1200"/>
              <a:buFont typeface="Arial"/>
              <a:buNone/>
            </a:pPr>
            <a:r>
              <a:rPr b="0" i="0" lang="en-US" sz="1200" u="none" cap="none" strike="noStrike">
                <a:solidFill>
                  <a:srgbClr val="4C4C4C"/>
                </a:solidFill>
                <a:latin typeface="Arial"/>
                <a:ea typeface="Arial"/>
                <a:cs typeface="Arial"/>
                <a:sym typeface="Arial"/>
              </a:rPr>
              <a:t>Rational Agent Approach: Designing systems that act to achieve the best outcome.</a:t>
            </a:r>
            <a:endParaRPr b="0" i="0" sz="1200" u="none" cap="none" strike="noStrike"/>
          </a:p>
        </p:txBody>
      </p:sp>
      <p:sp>
        <p:nvSpPr>
          <p:cNvPr id="88" name="Google Shape;88;p15"/>
          <p:cNvSpPr/>
          <p:nvPr/>
        </p:nvSpPr>
        <p:spPr>
          <a:xfrm>
            <a:off x="633055" y="6657142"/>
            <a:ext cx="7864078" cy="25312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C4C4C"/>
              </a:buClr>
              <a:buSzPts val="1200"/>
              <a:buFont typeface="Arial"/>
              <a:buNone/>
            </a:pPr>
            <a:r>
              <a:rPr b="0" i="0" lang="en-US" sz="1200" u="none" cap="none" strike="noStrike">
                <a:solidFill>
                  <a:srgbClr val="4C4C4C"/>
                </a:solidFill>
                <a:latin typeface="Arial"/>
                <a:ea typeface="Arial"/>
                <a:cs typeface="Arial"/>
                <a:sym typeface="Arial"/>
              </a:rPr>
              <a:t>The core of modern AI focuses primarily on the </a:t>
            </a:r>
            <a:r>
              <a:rPr b="1" i="0" lang="en-US" sz="1200" u="none" cap="none" strike="noStrike">
                <a:solidFill>
                  <a:srgbClr val="4C4C4C"/>
                </a:solidFill>
                <a:latin typeface="Arial"/>
                <a:ea typeface="Arial"/>
                <a:cs typeface="Arial"/>
                <a:sym typeface="Arial"/>
              </a:rPr>
              <a:t>Rational Agent Approach</a:t>
            </a:r>
            <a:r>
              <a:rPr b="0" i="0" lang="en-US" sz="1200" u="none" cap="none" strike="noStrike">
                <a:solidFill>
                  <a:srgbClr val="4C4C4C"/>
                </a:solidFill>
                <a:latin typeface="Arial"/>
                <a:ea typeface="Arial"/>
                <a:cs typeface="Arial"/>
                <a:sym typeface="Arial"/>
              </a:rPr>
              <a:t>.</a:t>
            </a:r>
            <a:endParaRPr b="0" i="0" sz="1200" u="none" cap="none" strike="noStrike"/>
          </a:p>
        </p:txBody>
      </p:sp>
      <p:pic>
        <p:nvPicPr>
          <p:cNvPr descr="preencoded.png" id="89" name="Google Shape;89;p15"/>
          <p:cNvPicPr preferRelativeResize="0"/>
          <p:nvPr/>
        </p:nvPicPr>
        <p:blipFill rotWithShape="1">
          <a:blip r:embed="rId3">
            <a:alphaModFix/>
          </a:blip>
          <a:srcRect b="0" l="0" r="0" t="0"/>
          <a:stretch/>
        </p:blipFill>
        <p:spPr>
          <a:xfrm>
            <a:off x="8890754" y="1345049"/>
            <a:ext cx="5114092" cy="5114092"/>
          </a:xfrm>
          <a:prstGeom prst="rect">
            <a:avLst/>
          </a:prstGeom>
          <a:noFill/>
          <a:ln>
            <a:noFill/>
          </a:ln>
        </p:spPr>
      </p:pic>
      <p:sp>
        <p:nvSpPr>
          <p:cNvPr id="90" name="Google Shape;90;p15"/>
          <p:cNvSpPr/>
          <p:nvPr/>
        </p:nvSpPr>
        <p:spPr>
          <a:xfrm>
            <a:off x="8890754" y="6637139"/>
            <a:ext cx="2374106" cy="296704"/>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3A3A3A"/>
              </a:buClr>
              <a:buSzPts val="1850"/>
              <a:buFont typeface="Arial"/>
              <a:buNone/>
            </a:pPr>
            <a:r>
              <a:rPr b="0" i="0" lang="en-US" sz="1850" u="none" cap="none" strike="noStrike">
                <a:solidFill>
                  <a:srgbClr val="3A3A3A"/>
                </a:solidFill>
                <a:latin typeface="Arial"/>
                <a:ea typeface="Arial"/>
                <a:cs typeface="Arial"/>
                <a:sym typeface="Arial"/>
              </a:rPr>
              <a:t>The Turing Test</a:t>
            </a:r>
            <a:endParaRPr b="0" i="0" sz="1850" u="none" cap="none" strike="noStrike"/>
          </a:p>
        </p:txBody>
      </p:sp>
      <p:sp>
        <p:nvSpPr>
          <p:cNvPr id="91" name="Google Shape;91;p15"/>
          <p:cNvSpPr/>
          <p:nvPr/>
        </p:nvSpPr>
        <p:spPr>
          <a:xfrm>
            <a:off x="8890754" y="7092077"/>
            <a:ext cx="5114092" cy="759381"/>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C4C4C"/>
              </a:buClr>
              <a:buSzPts val="1200"/>
              <a:buFont typeface="Arial"/>
              <a:buNone/>
            </a:pPr>
            <a:r>
              <a:rPr b="0" i="0" lang="en-US" sz="1200" u="none" cap="none" strike="noStrike">
                <a:solidFill>
                  <a:srgbClr val="4C4C4C"/>
                </a:solidFill>
                <a:latin typeface="Arial"/>
                <a:ea typeface="Arial"/>
                <a:cs typeface="Arial"/>
                <a:sym typeface="Arial"/>
              </a:rPr>
              <a:t>Proposed by Alan Turing in 1950, this test defines intelligent behavior as the ability of a machine to exhibit human-like behavior to the extent that an observer cannot distinguish it from a human.</a:t>
            </a:r>
            <a:endParaRPr b="0" i="0" sz="120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p:nvPr/>
        </p:nvSpPr>
        <p:spPr>
          <a:xfrm>
            <a:off x="641271" y="440888"/>
            <a:ext cx="5843588" cy="501015"/>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3A3A3A"/>
              </a:buClr>
              <a:buSzPts val="3150"/>
              <a:buFont typeface="Arial"/>
              <a:buNone/>
            </a:pPr>
            <a:r>
              <a:rPr b="0" i="0" lang="en-US" sz="3150" u="none" cap="none" strike="noStrike">
                <a:solidFill>
                  <a:srgbClr val="3A3A3A"/>
                </a:solidFill>
                <a:latin typeface="Arial"/>
                <a:ea typeface="Arial"/>
                <a:cs typeface="Arial"/>
                <a:sym typeface="Arial"/>
              </a:rPr>
              <a:t>The Rational Agent Framework</a:t>
            </a:r>
            <a:endParaRPr b="0" i="0" sz="3150" u="none" cap="none" strike="noStrike"/>
          </a:p>
        </p:txBody>
      </p:sp>
      <p:sp>
        <p:nvSpPr>
          <p:cNvPr id="98" name="Google Shape;98;p16"/>
          <p:cNvSpPr/>
          <p:nvPr/>
        </p:nvSpPr>
        <p:spPr>
          <a:xfrm>
            <a:off x="641271" y="1262539"/>
            <a:ext cx="13347859" cy="76973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C"/>
              </a:buClr>
              <a:buSzPts val="1250"/>
              <a:buFont typeface="Arial"/>
              <a:buNone/>
            </a:pPr>
            <a:r>
              <a:rPr b="0" i="0" lang="en-US" sz="1250" u="none" cap="none" strike="noStrike">
                <a:solidFill>
                  <a:srgbClr val="4C4C4C"/>
                </a:solidFill>
                <a:latin typeface="Arial"/>
                <a:ea typeface="Arial"/>
                <a:cs typeface="Arial"/>
                <a:sym typeface="Arial"/>
              </a:rPr>
              <a:t>An AI system is often viewed as an </a:t>
            </a:r>
            <a:r>
              <a:rPr b="1" i="0" lang="en-US" sz="1250" u="none" cap="none" strike="noStrike">
                <a:solidFill>
                  <a:srgbClr val="4C4C4C"/>
                </a:solidFill>
                <a:latin typeface="Arial"/>
                <a:ea typeface="Arial"/>
                <a:cs typeface="Arial"/>
                <a:sym typeface="Arial"/>
              </a:rPr>
              <a:t>Agent</a:t>
            </a:r>
            <a:r>
              <a:rPr b="0" i="0" lang="en-US" sz="1250" u="none" cap="none" strike="noStrike">
                <a:solidFill>
                  <a:srgbClr val="4C4C4C"/>
                </a:solidFill>
                <a:latin typeface="Arial"/>
                <a:ea typeface="Arial"/>
                <a:cs typeface="Arial"/>
                <a:sym typeface="Arial"/>
              </a:rPr>
              <a:t> that perceives its environment through sensors and acts upon that environment through actuators. Central to rational action is </a:t>
            </a:r>
            <a:r>
              <a:rPr b="1" i="0" lang="en-US" sz="1250" u="none" cap="none" strike="noStrike">
                <a:solidFill>
                  <a:srgbClr val="4C4C4C"/>
                </a:solidFill>
                <a:latin typeface="Arial"/>
                <a:ea typeface="Arial"/>
                <a:cs typeface="Arial"/>
                <a:sym typeface="Arial"/>
              </a:rPr>
              <a:t>Rationality</a:t>
            </a:r>
            <a:r>
              <a:rPr b="0" i="0" lang="en-US" sz="1250" u="none" cap="none" strike="noStrike">
                <a:solidFill>
                  <a:srgbClr val="4C4C4C"/>
                </a:solidFill>
                <a:latin typeface="Arial"/>
                <a:ea typeface="Arial"/>
                <a:cs typeface="Arial"/>
                <a:sym typeface="Arial"/>
              </a:rPr>
              <a:t>: choosing the action that maximizes the expected value of the performance measure, given the percept sequence to date. Different agent designs achieve this rationality in various ways:</a:t>
            </a:r>
            <a:endParaRPr b="0" i="0" sz="1250" u="none" cap="none" strike="noStrike"/>
          </a:p>
        </p:txBody>
      </p:sp>
      <p:pic>
        <p:nvPicPr>
          <p:cNvPr descr="preencoded.png" id="99" name="Google Shape;99;p16"/>
          <p:cNvPicPr preferRelativeResize="0"/>
          <p:nvPr/>
        </p:nvPicPr>
        <p:blipFill rotWithShape="1">
          <a:blip r:embed="rId3">
            <a:alphaModFix/>
          </a:blip>
          <a:srcRect b="0" l="0" r="0" t="0"/>
          <a:stretch/>
        </p:blipFill>
        <p:spPr>
          <a:xfrm>
            <a:off x="641271" y="2212657"/>
            <a:ext cx="2294334" cy="1417915"/>
          </a:xfrm>
          <a:prstGeom prst="rect">
            <a:avLst/>
          </a:prstGeom>
          <a:noFill/>
          <a:ln>
            <a:noFill/>
          </a:ln>
        </p:spPr>
      </p:pic>
      <p:sp>
        <p:nvSpPr>
          <p:cNvPr id="100" name="Google Shape;100;p16"/>
          <p:cNvSpPr/>
          <p:nvPr/>
        </p:nvSpPr>
        <p:spPr>
          <a:xfrm>
            <a:off x="641271" y="3830955"/>
            <a:ext cx="2004298" cy="250388"/>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4C4C4C"/>
              </a:buClr>
              <a:buSzPts val="1550"/>
              <a:buFont typeface="Arial"/>
              <a:buNone/>
            </a:pPr>
            <a:r>
              <a:rPr b="0" i="0" lang="en-US" sz="1550" u="none" cap="none" strike="noStrike">
                <a:solidFill>
                  <a:srgbClr val="4C4C4C"/>
                </a:solidFill>
                <a:latin typeface="Arial"/>
                <a:ea typeface="Arial"/>
                <a:cs typeface="Arial"/>
                <a:sym typeface="Arial"/>
              </a:rPr>
              <a:t>Simple Reflex Agent</a:t>
            </a:r>
            <a:endParaRPr b="0" i="0" sz="1550" u="none" cap="none" strike="noStrike"/>
          </a:p>
        </p:txBody>
      </p:sp>
      <p:sp>
        <p:nvSpPr>
          <p:cNvPr id="101" name="Google Shape;101;p16"/>
          <p:cNvSpPr/>
          <p:nvPr/>
        </p:nvSpPr>
        <p:spPr>
          <a:xfrm>
            <a:off x="641271" y="4177546"/>
            <a:ext cx="3186589" cy="51315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C"/>
              </a:buClr>
              <a:buSzPts val="1250"/>
              <a:buFont typeface="Arial"/>
              <a:buNone/>
            </a:pPr>
            <a:r>
              <a:rPr b="0" i="0" lang="en-US" sz="1250" u="none" cap="none" strike="noStrike">
                <a:solidFill>
                  <a:srgbClr val="4C4C4C"/>
                </a:solidFill>
                <a:latin typeface="Arial"/>
                <a:ea typeface="Arial"/>
                <a:cs typeface="Arial"/>
                <a:sym typeface="Arial"/>
              </a:rPr>
              <a:t>Reacts directly to its current percept, ignoring history (e.g., a thermostat).</a:t>
            </a:r>
            <a:endParaRPr b="0" i="0" sz="1250" u="none" cap="none" strike="noStrike"/>
          </a:p>
        </p:txBody>
      </p:sp>
      <p:pic>
        <p:nvPicPr>
          <p:cNvPr descr="preencoded.png" id="102" name="Google Shape;102;p16"/>
          <p:cNvPicPr preferRelativeResize="0"/>
          <p:nvPr/>
        </p:nvPicPr>
        <p:blipFill rotWithShape="1">
          <a:blip r:embed="rId4">
            <a:alphaModFix/>
          </a:blip>
          <a:srcRect b="0" l="0" r="0" t="0"/>
          <a:stretch/>
        </p:blipFill>
        <p:spPr>
          <a:xfrm>
            <a:off x="4028242" y="2212657"/>
            <a:ext cx="2294334" cy="1417915"/>
          </a:xfrm>
          <a:prstGeom prst="rect">
            <a:avLst/>
          </a:prstGeom>
          <a:noFill/>
          <a:ln>
            <a:noFill/>
          </a:ln>
        </p:spPr>
      </p:pic>
      <p:sp>
        <p:nvSpPr>
          <p:cNvPr id="103" name="Google Shape;103;p16"/>
          <p:cNvSpPr/>
          <p:nvPr/>
        </p:nvSpPr>
        <p:spPr>
          <a:xfrm>
            <a:off x="4028242" y="3830955"/>
            <a:ext cx="2004298" cy="250388"/>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4C4C4C"/>
              </a:buClr>
              <a:buSzPts val="1550"/>
              <a:buFont typeface="Arial"/>
              <a:buNone/>
            </a:pPr>
            <a:r>
              <a:rPr b="0" i="0" lang="en-US" sz="1550" u="none" cap="none" strike="noStrike">
                <a:solidFill>
                  <a:srgbClr val="4C4C4C"/>
                </a:solidFill>
                <a:latin typeface="Arial"/>
                <a:ea typeface="Arial"/>
                <a:cs typeface="Arial"/>
                <a:sym typeface="Arial"/>
              </a:rPr>
              <a:t>Model-Based Agent</a:t>
            </a:r>
            <a:endParaRPr b="0" i="0" sz="1550" u="none" cap="none" strike="noStrike"/>
          </a:p>
        </p:txBody>
      </p:sp>
      <p:sp>
        <p:nvSpPr>
          <p:cNvPr id="104" name="Google Shape;104;p16"/>
          <p:cNvSpPr/>
          <p:nvPr/>
        </p:nvSpPr>
        <p:spPr>
          <a:xfrm>
            <a:off x="4028242" y="4177546"/>
            <a:ext cx="3186708" cy="76973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C"/>
              </a:buClr>
              <a:buSzPts val="1250"/>
              <a:buFont typeface="Arial"/>
              <a:buNone/>
            </a:pPr>
            <a:r>
              <a:rPr b="0" i="0" lang="en-US" sz="1250" u="none" cap="none" strike="noStrike">
                <a:solidFill>
                  <a:srgbClr val="4C4C4C"/>
                </a:solidFill>
                <a:latin typeface="Arial"/>
                <a:ea typeface="Arial"/>
                <a:cs typeface="Arial"/>
                <a:sym typeface="Arial"/>
              </a:rPr>
              <a:t>Maintains an internal state of the world to track unobserved aspects of the environment.</a:t>
            </a:r>
            <a:endParaRPr b="0" i="0" sz="1250" u="none" cap="none" strike="noStrike"/>
          </a:p>
        </p:txBody>
      </p:sp>
      <p:pic>
        <p:nvPicPr>
          <p:cNvPr descr="preencoded.png" id="105" name="Google Shape;105;p16"/>
          <p:cNvPicPr preferRelativeResize="0"/>
          <p:nvPr/>
        </p:nvPicPr>
        <p:blipFill rotWithShape="1">
          <a:blip r:embed="rId5">
            <a:alphaModFix/>
          </a:blip>
          <a:srcRect b="0" l="0" r="0" t="0"/>
          <a:stretch/>
        </p:blipFill>
        <p:spPr>
          <a:xfrm>
            <a:off x="7415332" y="2212657"/>
            <a:ext cx="2294334" cy="1417915"/>
          </a:xfrm>
          <a:prstGeom prst="rect">
            <a:avLst/>
          </a:prstGeom>
          <a:noFill/>
          <a:ln>
            <a:noFill/>
          </a:ln>
        </p:spPr>
      </p:pic>
      <p:sp>
        <p:nvSpPr>
          <p:cNvPr id="106" name="Google Shape;106;p16"/>
          <p:cNvSpPr/>
          <p:nvPr/>
        </p:nvSpPr>
        <p:spPr>
          <a:xfrm>
            <a:off x="7415332" y="3830955"/>
            <a:ext cx="2004298" cy="250388"/>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4C4C4C"/>
              </a:buClr>
              <a:buSzPts val="1550"/>
              <a:buFont typeface="Arial"/>
              <a:buNone/>
            </a:pPr>
            <a:r>
              <a:rPr b="0" i="0" lang="en-US" sz="1550" u="none" cap="none" strike="noStrike">
                <a:solidFill>
                  <a:srgbClr val="4C4C4C"/>
                </a:solidFill>
                <a:latin typeface="Arial"/>
                <a:ea typeface="Arial"/>
                <a:cs typeface="Arial"/>
                <a:sym typeface="Arial"/>
              </a:rPr>
              <a:t>Goal-Based Agent</a:t>
            </a:r>
            <a:endParaRPr b="0" i="0" sz="1550" u="none" cap="none" strike="noStrike"/>
          </a:p>
        </p:txBody>
      </p:sp>
      <p:sp>
        <p:nvSpPr>
          <p:cNvPr id="107" name="Google Shape;107;p16"/>
          <p:cNvSpPr/>
          <p:nvPr/>
        </p:nvSpPr>
        <p:spPr>
          <a:xfrm>
            <a:off x="7415332" y="4177546"/>
            <a:ext cx="3186708" cy="51315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C"/>
              </a:buClr>
              <a:buSzPts val="1250"/>
              <a:buFont typeface="Arial"/>
              <a:buNone/>
            </a:pPr>
            <a:r>
              <a:rPr b="0" i="0" lang="en-US" sz="1250" u="none" cap="none" strike="noStrike">
                <a:solidFill>
                  <a:srgbClr val="4C4C4C"/>
                </a:solidFill>
                <a:latin typeface="Arial"/>
                <a:ea typeface="Arial"/>
                <a:cs typeface="Arial"/>
                <a:sym typeface="Arial"/>
              </a:rPr>
              <a:t>Uses goal information to select actions that lead to a desirable future state.</a:t>
            </a:r>
            <a:endParaRPr b="0" i="0" sz="1250" u="none" cap="none" strike="noStrike"/>
          </a:p>
        </p:txBody>
      </p:sp>
      <p:pic>
        <p:nvPicPr>
          <p:cNvPr descr="preencoded.png" id="108" name="Google Shape;108;p16"/>
          <p:cNvPicPr preferRelativeResize="0"/>
          <p:nvPr/>
        </p:nvPicPr>
        <p:blipFill rotWithShape="1">
          <a:blip r:embed="rId6">
            <a:alphaModFix/>
          </a:blip>
          <a:srcRect b="0" l="0" r="0" t="0"/>
          <a:stretch/>
        </p:blipFill>
        <p:spPr>
          <a:xfrm>
            <a:off x="10802422" y="2212657"/>
            <a:ext cx="2294334" cy="1417915"/>
          </a:xfrm>
          <a:prstGeom prst="rect">
            <a:avLst/>
          </a:prstGeom>
          <a:noFill/>
          <a:ln>
            <a:noFill/>
          </a:ln>
        </p:spPr>
      </p:pic>
      <p:sp>
        <p:nvSpPr>
          <p:cNvPr id="109" name="Google Shape;109;p16"/>
          <p:cNvSpPr/>
          <p:nvPr/>
        </p:nvSpPr>
        <p:spPr>
          <a:xfrm>
            <a:off x="10802422" y="3830955"/>
            <a:ext cx="2004298" cy="250388"/>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4C4C4C"/>
              </a:buClr>
              <a:buSzPts val="1550"/>
              <a:buFont typeface="Arial"/>
              <a:buNone/>
            </a:pPr>
            <a:r>
              <a:rPr b="0" i="0" lang="en-US" sz="1550" u="none" cap="none" strike="noStrike">
                <a:solidFill>
                  <a:srgbClr val="4C4C4C"/>
                </a:solidFill>
                <a:latin typeface="Arial"/>
                <a:ea typeface="Arial"/>
                <a:cs typeface="Arial"/>
                <a:sym typeface="Arial"/>
              </a:rPr>
              <a:t>Utility-Based Agent</a:t>
            </a:r>
            <a:endParaRPr b="0" i="0" sz="1550" u="none" cap="none" strike="noStrike"/>
          </a:p>
        </p:txBody>
      </p:sp>
      <p:sp>
        <p:nvSpPr>
          <p:cNvPr id="110" name="Google Shape;110;p16"/>
          <p:cNvSpPr/>
          <p:nvPr/>
        </p:nvSpPr>
        <p:spPr>
          <a:xfrm>
            <a:off x="10802422" y="4177546"/>
            <a:ext cx="3186708" cy="76973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C"/>
              </a:buClr>
              <a:buSzPts val="1250"/>
              <a:buFont typeface="Arial"/>
              <a:buNone/>
            </a:pPr>
            <a:r>
              <a:rPr b="0" i="0" lang="en-US" sz="1250" u="none" cap="none" strike="noStrike">
                <a:solidFill>
                  <a:srgbClr val="4C4C4C"/>
                </a:solidFill>
                <a:latin typeface="Arial"/>
                <a:ea typeface="Arial"/>
                <a:cs typeface="Arial"/>
                <a:sym typeface="Arial"/>
              </a:rPr>
              <a:t>Selects actions that maximize expected utility, crucial when goals conflict or uncertainty exists.</a:t>
            </a:r>
            <a:endParaRPr b="0" i="0" sz="1250" u="none" cap="none" strike="noStrike"/>
          </a:p>
        </p:txBody>
      </p:sp>
      <p:pic>
        <p:nvPicPr>
          <p:cNvPr descr="preencoded.png" id="111" name="Google Shape;111;p16"/>
          <p:cNvPicPr preferRelativeResize="0"/>
          <p:nvPr/>
        </p:nvPicPr>
        <p:blipFill rotWithShape="1">
          <a:blip r:embed="rId7">
            <a:alphaModFix/>
          </a:blip>
          <a:srcRect b="0" l="0" r="0" t="0"/>
          <a:stretch/>
        </p:blipFill>
        <p:spPr>
          <a:xfrm>
            <a:off x="641271" y="5267920"/>
            <a:ext cx="2294334" cy="1417915"/>
          </a:xfrm>
          <a:prstGeom prst="rect">
            <a:avLst/>
          </a:prstGeom>
          <a:noFill/>
          <a:ln>
            <a:noFill/>
          </a:ln>
        </p:spPr>
      </p:pic>
      <p:sp>
        <p:nvSpPr>
          <p:cNvPr id="112" name="Google Shape;112;p16"/>
          <p:cNvSpPr/>
          <p:nvPr/>
        </p:nvSpPr>
        <p:spPr>
          <a:xfrm>
            <a:off x="641271" y="6886218"/>
            <a:ext cx="2004298" cy="250388"/>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4C4C4C"/>
              </a:buClr>
              <a:buSzPts val="1550"/>
              <a:buFont typeface="Arial"/>
              <a:buNone/>
            </a:pPr>
            <a:r>
              <a:rPr b="0" i="0" lang="en-US" sz="1550" u="none" cap="none" strike="noStrike">
                <a:solidFill>
                  <a:srgbClr val="4C4C4C"/>
                </a:solidFill>
                <a:latin typeface="Arial"/>
                <a:ea typeface="Arial"/>
                <a:cs typeface="Arial"/>
                <a:sym typeface="Arial"/>
              </a:rPr>
              <a:t>Learning Agent</a:t>
            </a:r>
            <a:endParaRPr b="0" i="0" sz="1550" u="none" cap="none" strike="noStrike"/>
          </a:p>
        </p:txBody>
      </p:sp>
      <p:sp>
        <p:nvSpPr>
          <p:cNvPr id="113" name="Google Shape;113;p16"/>
          <p:cNvSpPr/>
          <p:nvPr/>
        </p:nvSpPr>
        <p:spPr>
          <a:xfrm>
            <a:off x="641271" y="7232809"/>
            <a:ext cx="3186589" cy="76973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C"/>
              </a:buClr>
              <a:buSzPts val="1250"/>
              <a:buFont typeface="Arial"/>
              <a:buNone/>
            </a:pPr>
            <a:r>
              <a:rPr b="0" i="0" lang="en-US" sz="1250" u="none" cap="none" strike="noStrike">
                <a:solidFill>
                  <a:srgbClr val="4C4C4C"/>
                </a:solidFill>
                <a:latin typeface="Arial"/>
                <a:ea typeface="Arial"/>
                <a:cs typeface="Arial"/>
                <a:sym typeface="Arial"/>
              </a:rPr>
              <a:t>Adapts and improves performance based on experience, continuously enhancing its capabilities.</a:t>
            </a:r>
            <a:endParaRPr b="0" i="0" sz="12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p:nvPr/>
        </p:nvSpPr>
        <p:spPr>
          <a:xfrm>
            <a:off x="793790" y="960596"/>
            <a:ext cx="8068151"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3A3A3A"/>
              </a:buClr>
              <a:buSzPts val="3900"/>
              <a:buFont typeface="Arial"/>
              <a:buNone/>
            </a:pPr>
            <a:r>
              <a:rPr b="0" i="0" lang="en-US" sz="3900" u="none" cap="none" strike="noStrike">
                <a:solidFill>
                  <a:srgbClr val="3A3A3A"/>
                </a:solidFill>
                <a:latin typeface="Arial"/>
                <a:ea typeface="Arial"/>
                <a:cs typeface="Arial"/>
                <a:sym typeface="Arial"/>
              </a:rPr>
              <a:t>Deconstructing the Learning Agent</a:t>
            </a:r>
            <a:endParaRPr b="0" i="0" sz="3900" u="none" cap="none" strike="noStrike"/>
          </a:p>
        </p:txBody>
      </p:sp>
      <p:sp>
        <p:nvSpPr>
          <p:cNvPr id="120" name="Google Shape;120;p17"/>
          <p:cNvSpPr/>
          <p:nvPr/>
        </p:nvSpPr>
        <p:spPr>
          <a:xfrm>
            <a:off x="793790" y="1977509"/>
            <a:ext cx="13042821"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C4C4C"/>
              </a:buClr>
              <a:buSzPts val="1550"/>
              <a:buFont typeface="Arial"/>
              <a:buNone/>
            </a:pPr>
            <a:r>
              <a:rPr b="0" i="0" lang="en-US" sz="1550" u="none" cap="none" strike="noStrike">
                <a:solidFill>
                  <a:srgbClr val="4C4C4C"/>
                </a:solidFill>
                <a:latin typeface="Arial"/>
                <a:ea typeface="Arial"/>
                <a:cs typeface="Arial"/>
                <a:sym typeface="Arial"/>
              </a:rPr>
              <a:t>A learning agent consists of several distinct components that work together to enable continuous improvement and adaptation.</a:t>
            </a:r>
            <a:endParaRPr b="0" i="0" sz="1550" u="none" cap="none" strike="noStrike"/>
          </a:p>
        </p:txBody>
      </p:sp>
      <p:pic>
        <p:nvPicPr>
          <p:cNvPr descr="preencoded.png" id="121" name="Google Shape;121;p17"/>
          <p:cNvPicPr preferRelativeResize="0"/>
          <p:nvPr/>
        </p:nvPicPr>
        <p:blipFill rotWithShape="1">
          <a:blip r:embed="rId3">
            <a:alphaModFix/>
          </a:blip>
          <a:srcRect b="0" l="0" r="0" t="0"/>
          <a:stretch/>
        </p:blipFill>
        <p:spPr>
          <a:xfrm>
            <a:off x="793790" y="2518291"/>
            <a:ext cx="3074670" cy="1900238"/>
          </a:xfrm>
          <a:prstGeom prst="rect">
            <a:avLst/>
          </a:prstGeom>
          <a:noFill/>
          <a:ln>
            <a:noFill/>
          </a:ln>
        </p:spPr>
      </p:pic>
      <p:sp>
        <p:nvSpPr>
          <p:cNvPr id="122" name="Google Shape;122;p17"/>
          <p:cNvSpPr/>
          <p:nvPr/>
        </p:nvSpPr>
        <p:spPr>
          <a:xfrm>
            <a:off x="793790" y="4616887"/>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4C4C4C"/>
              </a:buClr>
              <a:buSzPts val="1950"/>
              <a:buFont typeface="Arial"/>
              <a:buNone/>
            </a:pPr>
            <a:r>
              <a:rPr b="0" i="0" lang="en-US" sz="1950" u="none" cap="none" strike="noStrike">
                <a:solidFill>
                  <a:srgbClr val="4C4C4C"/>
                </a:solidFill>
                <a:latin typeface="Arial"/>
                <a:ea typeface="Arial"/>
                <a:cs typeface="Arial"/>
                <a:sym typeface="Arial"/>
              </a:rPr>
              <a:t>Learning Element</a:t>
            </a:r>
            <a:endParaRPr b="0" i="0" sz="1950" u="none" cap="none" strike="noStrike"/>
          </a:p>
        </p:txBody>
      </p:sp>
      <p:sp>
        <p:nvSpPr>
          <p:cNvPr id="123" name="Google Shape;123;p17"/>
          <p:cNvSpPr/>
          <p:nvPr/>
        </p:nvSpPr>
        <p:spPr>
          <a:xfrm>
            <a:off x="793790" y="5046107"/>
            <a:ext cx="3074670" cy="222277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C4C4C"/>
              </a:buClr>
              <a:buSzPts val="1550"/>
              <a:buFont typeface="Arial"/>
              <a:buNone/>
            </a:pPr>
            <a:r>
              <a:rPr b="0" i="0" lang="en-US" sz="1550" u="none" cap="none" strike="noStrike">
                <a:solidFill>
                  <a:srgbClr val="4C4C4C"/>
                </a:solidFill>
                <a:latin typeface="Arial"/>
                <a:ea typeface="Arial"/>
                <a:cs typeface="Arial"/>
                <a:sym typeface="Arial"/>
              </a:rPr>
              <a:t>This component is responsible for making improvements, utilizing feedback from the Critic and new experiences generated by the Problem Generator to enhance the agent's capabilities.</a:t>
            </a:r>
            <a:endParaRPr b="0" i="0" sz="1550" u="none" cap="none" strike="noStrike"/>
          </a:p>
        </p:txBody>
      </p:sp>
      <p:pic>
        <p:nvPicPr>
          <p:cNvPr descr="preencoded.png" id="124" name="Google Shape;124;p17"/>
          <p:cNvPicPr preferRelativeResize="0"/>
          <p:nvPr/>
        </p:nvPicPr>
        <p:blipFill rotWithShape="1">
          <a:blip r:embed="rId4">
            <a:alphaModFix/>
          </a:blip>
          <a:srcRect b="0" l="0" r="0" t="0"/>
          <a:stretch/>
        </p:blipFill>
        <p:spPr>
          <a:xfrm>
            <a:off x="4116467" y="2518291"/>
            <a:ext cx="3074670" cy="1900238"/>
          </a:xfrm>
          <a:prstGeom prst="rect">
            <a:avLst/>
          </a:prstGeom>
          <a:noFill/>
          <a:ln>
            <a:noFill/>
          </a:ln>
        </p:spPr>
      </p:pic>
      <p:sp>
        <p:nvSpPr>
          <p:cNvPr id="125" name="Google Shape;125;p17"/>
          <p:cNvSpPr/>
          <p:nvPr/>
        </p:nvSpPr>
        <p:spPr>
          <a:xfrm>
            <a:off x="4116467" y="4616887"/>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4C4C4C"/>
              </a:buClr>
              <a:buSzPts val="1950"/>
              <a:buFont typeface="Arial"/>
              <a:buNone/>
            </a:pPr>
            <a:r>
              <a:rPr b="0" i="0" lang="en-US" sz="1950" u="none" cap="none" strike="noStrike">
                <a:solidFill>
                  <a:srgbClr val="4C4C4C"/>
                </a:solidFill>
                <a:latin typeface="Arial"/>
                <a:ea typeface="Arial"/>
                <a:cs typeface="Arial"/>
                <a:sym typeface="Arial"/>
              </a:rPr>
              <a:t>Critic</a:t>
            </a:r>
            <a:endParaRPr b="0" i="0" sz="1950" u="none" cap="none" strike="noStrike"/>
          </a:p>
        </p:txBody>
      </p:sp>
      <p:sp>
        <p:nvSpPr>
          <p:cNvPr id="126" name="Google Shape;126;p17"/>
          <p:cNvSpPr/>
          <p:nvPr/>
        </p:nvSpPr>
        <p:spPr>
          <a:xfrm>
            <a:off x="4116467" y="5046107"/>
            <a:ext cx="3074670" cy="158769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C4C4C"/>
              </a:buClr>
              <a:buSzPts val="1550"/>
              <a:buFont typeface="Arial"/>
              <a:buNone/>
            </a:pPr>
            <a:r>
              <a:rPr b="0" i="0" lang="en-US" sz="1550" u="none" cap="none" strike="noStrike">
                <a:solidFill>
                  <a:srgbClr val="4C4C4C"/>
                </a:solidFill>
                <a:latin typeface="Arial"/>
                <a:ea typeface="Arial"/>
                <a:cs typeface="Arial"/>
                <a:sym typeface="Arial"/>
              </a:rPr>
              <a:t>The Critic evaluates the agent's performance against a fixed standard, providing crucial feedback on how well actions align with desired outcomes.</a:t>
            </a:r>
            <a:endParaRPr b="0" i="0" sz="1550" u="none" cap="none" strike="noStrike"/>
          </a:p>
        </p:txBody>
      </p:sp>
      <p:pic>
        <p:nvPicPr>
          <p:cNvPr descr="preencoded.png" id="127" name="Google Shape;127;p17"/>
          <p:cNvPicPr preferRelativeResize="0"/>
          <p:nvPr/>
        </p:nvPicPr>
        <p:blipFill rotWithShape="1">
          <a:blip r:embed="rId5">
            <a:alphaModFix/>
          </a:blip>
          <a:srcRect b="0" l="0" r="0" t="0"/>
          <a:stretch/>
        </p:blipFill>
        <p:spPr>
          <a:xfrm>
            <a:off x="7439144" y="2518291"/>
            <a:ext cx="3074670" cy="1900238"/>
          </a:xfrm>
          <a:prstGeom prst="rect">
            <a:avLst/>
          </a:prstGeom>
          <a:noFill/>
          <a:ln>
            <a:noFill/>
          </a:ln>
        </p:spPr>
      </p:pic>
      <p:sp>
        <p:nvSpPr>
          <p:cNvPr id="128" name="Google Shape;128;p17"/>
          <p:cNvSpPr/>
          <p:nvPr/>
        </p:nvSpPr>
        <p:spPr>
          <a:xfrm>
            <a:off x="7439144" y="4616887"/>
            <a:ext cx="2534364"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4C4C4C"/>
              </a:buClr>
              <a:buSzPts val="1950"/>
              <a:buFont typeface="Arial"/>
              <a:buNone/>
            </a:pPr>
            <a:r>
              <a:rPr b="0" i="0" lang="en-US" sz="1950" u="none" cap="none" strike="noStrike">
                <a:solidFill>
                  <a:srgbClr val="4C4C4C"/>
                </a:solidFill>
                <a:latin typeface="Arial"/>
                <a:ea typeface="Arial"/>
                <a:cs typeface="Arial"/>
                <a:sym typeface="Arial"/>
              </a:rPr>
              <a:t>Performance Element</a:t>
            </a:r>
            <a:endParaRPr b="0" i="0" sz="1950" u="none" cap="none" strike="noStrike"/>
          </a:p>
        </p:txBody>
      </p:sp>
      <p:sp>
        <p:nvSpPr>
          <p:cNvPr id="129" name="Google Shape;129;p17"/>
          <p:cNvSpPr/>
          <p:nvPr/>
        </p:nvSpPr>
        <p:spPr>
          <a:xfrm>
            <a:off x="7439144" y="5046107"/>
            <a:ext cx="3074670" cy="158769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C4C4C"/>
              </a:buClr>
              <a:buSzPts val="1550"/>
              <a:buFont typeface="Arial"/>
              <a:buNone/>
            </a:pPr>
            <a:r>
              <a:rPr b="0" i="0" lang="en-US" sz="1550" u="none" cap="none" strike="noStrike">
                <a:solidFill>
                  <a:srgbClr val="4C4C4C"/>
                </a:solidFill>
                <a:latin typeface="Arial"/>
                <a:ea typeface="Arial"/>
                <a:cs typeface="Arial"/>
                <a:sym typeface="Arial"/>
              </a:rPr>
              <a:t>This is the part of the agent that selects and executes external actions in the environment, representing the agent's direct interaction with the world.</a:t>
            </a:r>
            <a:endParaRPr b="0" i="0" sz="1550" u="none" cap="none" strike="noStrike"/>
          </a:p>
        </p:txBody>
      </p:sp>
      <p:pic>
        <p:nvPicPr>
          <p:cNvPr descr="preencoded.png" id="130" name="Google Shape;130;p17"/>
          <p:cNvPicPr preferRelativeResize="0"/>
          <p:nvPr/>
        </p:nvPicPr>
        <p:blipFill rotWithShape="1">
          <a:blip r:embed="rId6">
            <a:alphaModFix/>
          </a:blip>
          <a:srcRect b="0" l="0" r="0" t="0"/>
          <a:stretch/>
        </p:blipFill>
        <p:spPr>
          <a:xfrm>
            <a:off x="10761821" y="2518291"/>
            <a:ext cx="3074789" cy="1900357"/>
          </a:xfrm>
          <a:prstGeom prst="rect">
            <a:avLst/>
          </a:prstGeom>
          <a:noFill/>
          <a:ln>
            <a:noFill/>
          </a:ln>
        </p:spPr>
      </p:pic>
      <p:sp>
        <p:nvSpPr>
          <p:cNvPr id="131" name="Google Shape;131;p17"/>
          <p:cNvSpPr/>
          <p:nvPr/>
        </p:nvSpPr>
        <p:spPr>
          <a:xfrm>
            <a:off x="10761821" y="4617006"/>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4C4C4C"/>
              </a:buClr>
              <a:buSzPts val="1950"/>
              <a:buFont typeface="Arial"/>
              <a:buNone/>
            </a:pPr>
            <a:r>
              <a:rPr b="0" i="0" lang="en-US" sz="1950" u="none" cap="none" strike="noStrike">
                <a:solidFill>
                  <a:srgbClr val="4C4C4C"/>
                </a:solidFill>
                <a:latin typeface="Arial"/>
                <a:ea typeface="Arial"/>
                <a:cs typeface="Arial"/>
                <a:sym typeface="Arial"/>
              </a:rPr>
              <a:t>Problem Generator</a:t>
            </a:r>
            <a:endParaRPr b="0" i="0" sz="1950" u="none" cap="none" strike="noStrike"/>
          </a:p>
        </p:txBody>
      </p:sp>
      <p:sp>
        <p:nvSpPr>
          <p:cNvPr id="132" name="Google Shape;132;p17"/>
          <p:cNvSpPr/>
          <p:nvPr/>
        </p:nvSpPr>
        <p:spPr>
          <a:xfrm>
            <a:off x="10761821" y="5046226"/>
            <a:ext cx="3074789" cy="222277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C4C4C"/>
              </a:buClr>
              <a:buSzPts val="1550"/>
              <a:buFont typeface="Arial"/>
              <a:buNone/>
            </a:pPr>
            <a:r>
              <a:rPr b="0" i="0" lang="en-US" sz="1550" u="none" cap="none" strike="noStrike">
                <a:solidFill>
                  <a:srgbClr val="4C4C4C"/>
                </a:solidFill>
                <a:latin typeface="Arial"/>
                <a:ea typeface="Arial"/>
                <a:cs typeface="Arial"/>
                <a:sym typeface="Arial"/>
              </a:rPr>
              <a:t>Suggests new, exploratory actions to the Performance Element, encouraging the agent to discover novel and potentially more optimal strategies through varied experiences.</a:t>
            </a:r>
            <a:endParaRPr b="0" i="0" sz="155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p:nvPr/>
        </p:nvSpPr>
        <p:spPr>
          <a:xfrm>
            <a:off x="575548" y="395645"/>
            <a:ext cx="5417939" cy="44958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A3A3A"/>
              </a:buClr>
              <a:buSzPts val="2800"/>
              <a:buFont typeface="Arial"/>
              <a:buNone/>
            </a:pPr>
            <a:r>
              <a:rPr b="0" i="0" lang="en-US" sz="2800" u="none" cap="none" strike="noStrike">
                <a:solidFill>
                  <a:srgbClr val="3A3A3A"/>
                </a:solidFill>
                <a:latin typeface="Arial"/>
                <a:ea typeface="Arial"/>
                <a:cs typeface="Arial"/>
                <a:sym typeface="Arial"/>
              </a:rPr>
              <a:t>Characterizing the Environment</a:t>
            </a:r>
            <a:endParaRPr b="0" i="0" sz="2800" u="none" cap="none" strike="noStrike"/>
          </a:p>
        </p:txBody>
      </p:sp>
      <p:sp>
        <p:nvSpPr>
          <p:cNvPr id="139" name="Google Shape;139;p18"/>
          <p:cNvSpPr/>
          <p:nvPr/>
        </p:nvSpPr>
        <p:spPr>
          <a:xfrm>
            <a:off x="575548" y="1132999"/>
            <a:ext cx="13479304" cy="2302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The characteristics of the environment significantly influence the complexity of the agent required. Environments are classified across several dimensions.</a:t>
            </a:r>
            <a:endParaRPr b="0" i="0" sz="1100" u="none" cap="none" strike="noStrike"/>
          </a:p>
        </p:txBody>
      </p:sp>
      <p:pic>
        <p:nvPicPr>
          <p:cNvPr descr="preencoded.png" id="140" name="Google Shape;140;p18"/>
          <p:cNvPicPr preferRelativeResize="0"/>
          <p:nvPr/>
        </p:nvPicPr>
        <p:blipFill rotWithShape="1">
          <a:blip r:embed="rId3">
            <a:alphaModFix/>
          </a:blip>
          <a:srcRect b="0" l="0" r="0" t="0"/>
          <a:stretch/>
        </p:blipFill>
        <p:spPr>
          <a:xfrm>
            <a:off x="575548" y="1525072"/>
            <a:ext cx="3234928" cy="1999298"/>
          </a:xfrm>
          <a:prstGeom prst="rect">
            <a:avLst/>
          </a:prstGeom>
          <a:noFill/>
          <a:ln>
            <a:noFill/>
          </a:ln>
        </p:spPr>
      </p:pic>
      <p:sp>
        <p:nvSpPr>
          <p:cNvPr id="141" name="Google Shape;141;p18"/>
          <p:cNvSpPr/>
          <p:nvPr/>
        </p:nvSpPr>
        <p:spPr>
          <a:xfrm>
            <a:off x="575548" y="3668197"/>
            <a:ext cx="1798558" cy="2247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C"/>
              </a:buClr>
              <a:buSzPts val="1400"/>
              <a:buFont typeface="Arial"/>
              <a:buNone/>
            </a:pPr>
            <a:r>
              <a:rPr b="0" i="0" lang="en-US" sz="1400" u="none" cap="none" strike="noStrike">
                <a:solidFill>
                  <a:srgbClr val="4C4C4C"/>
                </a:solidFill>
                <a:latin typeface="Arial"/>
                <a:ea typeface="Arial"/>
                <a:cs typeface="Arial"/>
                <a:sym typeface="Arial"/>
              </a:rPr>
              <a:t>Observability</a:t>
            </a:r>
            <a:endParaRPr b="0" i="0" sz="1400" u="none" cap="none" strike="noStrike"/>
          </a:p>
        </p:txBody>
      </p:sp>
      <p:sp>
        <p:nvSpPr>
          <p:cNvPr id="142" name="Google Shape;142;p18"/>
          <p:cNvSpPr/>
          <p:nvPr/>
        </p:nvSpPr>
        <p:spPr>
          <a:xfrm>
            <a:off x="575548" y="3979307"/>
            <a:ext cx="3234928" cy="921068"/>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1" i="0" lang="en-US" sz="1100" u="none" cap="none" strike="noStrike">
                <a:solidFill>
                  <a:srgbClr val="4C4C4C"/>
                </a:solidFill>
                <a:latin typeface="Arial"/>
                <a:ea typeface="Arial"/>
                <a:cs typeface="Arial"/>
                <a:sym typeface="Arial"/>
              </a:rPr>
              <a:t>Fully Observable</a:t>
            </a:r>
            <a:r>
              <a:rPr b="0" i="0" lang="en-US" sz="1100" u="none" cap="none" strike="noStrike">
                <a:solidFill>
                  <a:srgbClr val="4C4C4C"/>
                </a:solidFill>
                <a:latin typeface="Arial"/>
                <a:ea typeface="Arial"/>
                <a:cs typeface="Arial"/>
                <a:sym typeface="Arial"/>
              </a:rPr>
              <a:t> (The agent's sensors give it access to the complete state of the environment) vs. </a:t>
            </a:r>
            <a:r>
              <a:rPr b="1" i="0" lang="en-US" sz="1100" u="none" cap="none" strike="noStrike">
                <a:solidFill>
                  <a:srgbClr val="4C4C4C"/>
                </a:solidFill>
                <a:latin typeface="Arial"/>
                <a:ea typeface="Arial"/>
                <a:cs typeface="Arial"/>
                <a:sym typeface="Arial"/>
              </a:rPr>
              <a:t>Partially Observable</a:t>
            </a:r>
            <a:r>
              <a:rPr b="0" i="0" lang="en-US" sz="1100" u="none" cap="none" strike="noStrike">
                <a:solidFill>
                  <a:srgbClr val="4C4C4C"/>
                </a:solidFill>
                <a:latin typeface="Arial"/>
                <a:ea typeface="Arial"/>
                <a:cs typeface="Arial"/>
                <a:sym typeface="Arial"/>
              </a:rPr>
              <a:t> (Some aspects are hidden).</a:t>
            </a:r>
            <a:endParaRPr b="0" i="0" sz="1100" u="none" cap="none" strike="noStrike"/>
          </a:p>
        </p:txBody>
      </p:sp>
      <p:pic>
        <p:nvPicPr>
          <p:cNvPr descr="preencoded.png" id="143" name="Google Shape;143;p18"/>
          <p:cNvPicPr preferRelativeResize="0"/>
          <p:nvPr/>
        </p:nvPicPr>
        <p:blipFill rotWithShape="1">
          <a:blip r:embed="rId4">
            <a:alphaModFix/>
          </a:blip>
          <a:srcRect b="0" l="0" r="0" t="0"/>
          <a:stretch/>
        </p:blipFill>
        <p:spPr>
          <a:xfrm>
            <a:off x="3990261" y="1525072"/>
            <a:ext cx="3235047" cy="1999298"/>
          </a:xfrm>
          <a:prstGeom prst="rect">
            <a:avLst/>
          </a:prstGeom>
          <a:noFill/>
          <a:ln>
            <a:noFill/>
          </a:ln>
        </p:spPr>
      </p:pic>
      <p:sp>
        <p:nvSpPr>
          <p:cNvPr id="144" name="Google Shape;144;p18"/>
          <p:cNvSpPr/>
          <p:nvPr/>
        </p:nvSpPr>
        <p:spPr>
          <a:xfrm>
            <a:off x="3990261" y="3668197"/>
            <a:ext cx="1798558" cy="2247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C"/>
              </a:buClr>
              <a:buSzPts val="1400"/>
              <a:buFont typeface="Arial"/>
              <a:buNone/>
            </a:pPr>
            <a:r>
              <a:rPr b="0" i="0" lang="en-US" sz="1400" u="none" cap="none" strike="noStrike">
                <a:solidFill>
                  <a:srgbClr val="4C4C4C"/>
                </a:solidFill>
                <a:latin typeface="Arial"/>
                <a:ea typeface="Arial"/>
                <a:cs typeface="Arial"/>
                <a:sym typeface="Arial"/>
              </a:rPr>
              <a:t>Determinism</a:t>
            </a:r>
            <a:endParaRPr b="0" i="0" sz="1400" u="none" cap="none" strike="noStrike"/>
          </a:p>
        </p:txBody>
      </p:sp>
      <p:sp>
        <p:nvSpPr>
          <p:cNvPr id="145" name="Google Shape;145;p18"/>
          <p:cNvSpPr/>
          <p:nvPr/>
        </p:nvSpPr>
        <p:spPr>
          <a:xfrm>
            <a:off x="3990261" y="3979307"/>
            <a:ext cx="3235047" cy="921068"/>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1" i="0" lang="en-US" sz="1100" u="none" cap="none" strike="noStrike">
                <a:solidFill>
                  <a:srgbClr val="4C4C4C"/>
                </a:solidFill>
                <a:latin typeface="Arial"/>
                <a:ea typeface="Arial"/>
                <a:cs typeface="Arial"/>
                <a:sym typeface="Arial"/>
              </a:rPr>
              <a:t>Deterministic</a:t>
            </a:r>
            <a:r>
              <a:rPr b="0" i="0" lang="en-US" sz="1100" u="none" cap="none" strike="noStrike">
                <a:solidFill>
                  <a:srgbClr val="4C4C4C"/>
                </a:solidFill>
                <a:latin typeface="Arial"/>
                <a:ea typeface="Arial"/>
                <a:cs typeface="Arial"/>
                <a:sym typeface="Arial"/>
              </a:rPr>
              <a:t> (The next state is completely determined by the current state and the agent's action) vs. </a:t>
            </a:r>
            <a:r>
              <a:rPr b="1" i="0" lang="en-US" sz="1100" u="none" cap="none" strike="noStrike">
                <a:solidFill>
                  <a:srgbClr val="4C4C4C"/>
                </a:solidFill>
                <a:latin typeface="Arial"/>
                <a:ea typeface="Arial"/>
                <a:cs typeface="Arial"/>
                <a:sym typeface="Arial"/>
              </a:rPr>
              <a:t>Stochastic</a:t>
            </a:r>
            <a:r>
              <a:rPr b="0" i="0" lang="en-US" sz="1100" u="none" cap="none" strike="noStrike">
                <a:solidFill>
                  <a:srgbClr val="4C4C4C"/>
                </a:solidFill>
                <a:latin typeface="Arial"/>
                <a:ea typeface="Arial"/>
                <a:cs typeface="Arial"/>
                <a:sym typeface="Arial"/>
              </a:rPr>
              <a:t> (Randomness and uncertainty involved).</a:t>
            </a:r>
            <a:endParaRPr b="0" i="0" sz="1100" u="none" cap="none" strike="noStrike"/>
          </a:p>
        </p:txBody>
      </p:sp>
      <p:pic>
        <p:nvPicPr>
          <p:cNvPr descr="preencoded.png" id="146" name="Google Shape;146;p18"/>
          <p:cNvPicPr preferRelativeResize="0"/>
          <p:nvPr/>
        </p:nvPicPr>
        <p:blipFill rotWithShape="1">
          <a:blip r:embed="rId5">
            <a:alphaModFix/>
          </a:blip>
          <a:srcRect b="0" l="0" r="0" t="0"/>
          <a:stretch/>
        </p:blipFill>
        <p:spPr>
          <a:xfrm>
            <a:off x="7405092" y="1525072"/>
            <a:ext cx="3234928" cy="1999298"/>
          </a:xfrm>
          <a:prstGeom prst="rect">
            <a:avLst/>
          </a:prstGeom>
          <a:noFill/>
          <a:ln>
            <a:noFill/>
          </a:ln>
        </p:spPr>
      </p:pic>
      <p:sp>
        <p:nvSpPr>
          <p:cNvPr id="147" name="Google Shape;147;p18"/>
          <p:cNvSpPr/>
          <p:nvPr/>
        </p:nvSpPr>
        <p:spPr>
          <a:xfrm>
            <a:off x="7405092" y="3668197"/>
            <a:ext cx="1798558" cy="2247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C"/>
              </a:buClr>
              <a:buSzPts val="1400"/>
              <a:buFont typeface="Arial"/>
              <a:buNone/>
            </a:pPr>
            <a:r>
              <a:rPr b="0" i="0" lang="en-US" sz="1400" u="none" cap="none" strike="noStrike">
                <a:solidFill>
                  <a:srgbClr val="4C4C4C"/>
                </a:solidFill>
                <a:latin typeface="Arial"/>
                <a:ea typeface="Arial"/>
                <a:cs typeface="Arial"/>
                <a:sym typeface="Arial"/>
              </a:rPr>
              <a:t>Episodic Nature</a:t>
            </a:r>
            <a:endParaRPr b="0" i="0" sz="1400" u="none" cap="none" strike="noStrike"/>
          </a:p>
        </p:txBody>
      </p:sp>
      <p:sp>
        <p:nvSpPr>
          <p:cNvPr id="148" name="Google Shape;148;p18"/>
          <p:cNvSpPr/>
          <p:nvPr/>
        </p:nvSpPr>
        <p:spPr>
          <a:xfrm>
            <a:off x="7405092" y="3979307"/>
            <a:ext cx="3234928" cy="921068"/>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1" i="0" lang="en-US" sz="1100" u="none" cap="none" strike="noStrike">
                <a:solidFill>
                  <a:srgbClr val="4C4C4C"/>
                </a:solidFill>
                <a:latin typeface="Arial"/>
                <a:ea typeface="Arial"/>
                <a:cs typeface="Arial"/>
                <a:sym typeface="Arial"/>
              </a:rPr>
              <a:t>Episodic</a:t>
            </a:r>
            <a:r>
              <a:rPr b="0" i="0" lang="en-US" sz="1100" u="none" cap="none" strike="noStrike">
                <a:solidFill>
                  <a:srgbClr val="4C4C4C"/>
                </a:solidFill>
                <a:latin typeface="Arial"/>
                <a:ea typeface="Arial"/>
                <a:cs typeface="Arial"/>
                <a:sym typeface="Arial"/>
              </a:rPr>
              <a:t> (Agent's experience is divided into separate episodes, where the choice in one episode doesn't affect the next) vs. </a:t>
            </a:r>
            <a:r>
              <a:rPr b="1" i="0" lang="en-US" sz="1100" u="none" cap="none" strike="noStrike">
                <a:solidFill>
                  <a:srgbClr val="4C4C4C"/>
                </a:solidFill>
                <a:latin typeface="Arial"/>
                <a:ea typeface="Arial"/>
                <a:cs typeface="Arial"/>
                <a:sym typeface="Arial"/>
              </a:rPr>
              <a:t>Sequential</a:t>
            </a:r>
            <a:r>
              <a:rPr b="0" i="0" lang="en-US" sz="1100" u="none" cap="none" strike="noStrike">
                <a:solidFill>
                  <a:srgbClr val="4C4C4C"/>
                </a:solidFill>
                <a:latin typeface="Arial"/>
                <a:ea typeface="Arial"/>
                <a:cs typeface="Arial"/>
                <a:sym typeface="Arial"/>
              </a:rPr>
              <a:t> (Current action affects all future decisions).</a:t>
            </a:r>
            <a:endParaRPr b="0" i="0" sz="1100" u="none" cap="none" strike="noStrike"/>
          </a:p>
        </p:txBody>
      </p:sp>
      <p:pic>
        <p:nvPicPr>
          <p:cNvPr descr="preencoded.png" id="149" name="Google Shape;149;p18"/>
          <p:cNvPicPr preferRelativeResize="0"/>
          <p:nvPr/>
        </p:nvPicPr>
        <p:blipFill rotWithShape="1">
          <a:blip r:embed="rId6">
            <a:alphaModFix/>
          </a:blip>
          <a:srcRect b="0" l="0" r="0" t="0"/>
          <a:stretch/>
        </p:blipFill>
        <p:spPr>
          <a:xfrm>
            <a:off x="10819805" y="1525072"/>
            <a:ext cx="3235047" cy="1999298"/>
          </a:xfrm>
          <a:prstGeom prst="rect">
            <a:avLst/>
          </a:prstGeom>
          <a:noFill/>
          <a:ln>
            <a:noFill/>
          </a:ln>
        </p:spPr>
      </p:pic>
      <p:sp>
        <p:nvSpPr>
          <p:cNvPr id="150" name="Google Shape;150;p18"/>
          <p:cNvSpPr/>
          <p:nvPr/>
        </p:nvSpPr>
        <p:spPr>
          <a:xfrm>
            <a:off x="10819805" y="3668197"/>
            <a:ext cx="1798558" cy="2247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C"/>
              </a:buClr>
              <a:buSzPts val="1400"/>
              <a:buFont typeface="Arial"/>
              <a:buNone/>
            </a:pPr>
            <a:r>
              <a:rPr b="0" i="0" lang="en-US" sz="1400" u="none" cap="none" strike="noStrike">
                <a:solidFill>
                  <a:srgbClr val="4C4C4C"/>
                </a:solidFill>
                <a:latin typeface="Arial"/>
                <a:ea typeface="Arial"/>
                <a:cs typeface="Arial"/>
                <a:sym typeface="Arial"/>
              </a:rPr>
              <a:t>Agent Count</a:t>
            </a:r>
            <a:endParaRPr b="0" i="0" sz="1400" u="none" cap="none" strike="noStrike"/>
          </a:p>
        </p:txBody>
      </p:sp>
      <p:sp>
        <p:nvSpPr>
          <p:cNvPr id="151" name="Google Shape;151;p18"/>
          <p:cNvSpPr/>
          <p:nvPr/>
        </p:nvSpPr>
        <p:spPr>
          <a:xfrm>
            <a:off x="10819805" y="3979307"/>
            <a:ext cx="3235047" cy="690801"/>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1" i="0" lang="en-US" sz="1100" u="none" cap="none" strike="noStrike">
                <a:solidFill>
                  <a:srgbClr val="4C4C4C"/>
                </a:solidFill>
                <a:latin typeface="Arial"/>
                <a:ea typeface="Arial"/>
                <a:cs typeface="Arial"/>
                <a:sym typeface="Arial"/>
              </a:rPr>
              <a:t>Single Agent</a:t>
            </a:r>
            <a:r>
              <a:rPr b="0" i="0" lang="en-US" sz="1100" u="none" cap="none" strike="noStrike">
                <a:solidFill>
                  <a:srgbClr val="4C4C4C"/>
                </a:solidFill>
                <a:latin typeface="Arial"/>
                <a:ea typeface="Arial"/>
                <a:cs typeface="Arial"/>
                <a:sym typeface="Arial"/>
              </a:rPr>
              <a:t> (One agent operating alone) vs. </a:t>
            </a:r>
            <a:r>
              <a:rPr b="1" i="0" lang="en-US" sz="1100" u="none" cap="none" strike="noStrike">
                <a:solidFill>
                  <a:srgbClr val="4C4C4C"/>
                </a:solidFill>
                <a:latin typeface="Arial"/>
                <a:ea typeface="Arial"/>
                <a:cs typeface="Arial"/>
                <a:sym typeface="Arial"/>
              </a:rPr>
              <a:t>Multi-Agent</a:t>
            </a:r>
            <a:r>
              <a:rPr b="0" i="0" lang="en-US" sz="1100" u="none" cap="none" strike="noStrike">
                <a:solidFill>
                  <a:srgbClr val="4C4C4C"/>
                </a:solidFill>
                <a:latin typeface="Arial"/>
                <a:ea typeface="Arial"/>
                <a:cs typeface="Arial"/>
                <a:sym typeface="Arial"/>
              </a:rPr>
              <a:t> (Multiple agents interacting and competing).</a:t>
            </a:r>
            <a:endParaRPr b="0" i="0" sz="1100" u="none" cap="none" strike="noStrike"/>
          </a:p>
        </p:txBody>
      </p:sp>
      <p:pic>
        <p:nvPicPr>
          <p:cNvPr descr="preencoded.png" id="152" name="Google Shape;152;p18"/>
          <p:cNvPicPr preferRelativeResize="0"/>
          <p:nvPr/>
        </p:nvPicPr>
        <p:blipFill rotWithShape="1">
          <a:blip r:embed="rId7">
            <a:alphaModFix/>
          </a:blip>
          <a:srcRect b="0" l="0" r="0" t="0"/>
          <a:stretch/>
        </p:blipFill>
        <p:spPr>
          <a:xfrm>
            <a:off x="575548" y="5188148"/>
            <a:ext cx="3234928" cy="1999298"/>
          </a:xfrm>
          <a:prstGeom prst="rect">
            <a:avLst/>
          </a:prstGeom>
          <a:noFill/>
          <a:ln>
            <a:noFill/>
          </a:ln>
        </p:spPr>
      </p:pic>
      <p:sp>
        <p:nvSpPr>
          <p:cNvPr id="153" name="Google Shape;153;p18"/>
          <p:cNvSpPr/>
          <p:nvPr/>
        </p:nvSpPr>
        <p:spPr>
          <a:xfrm>
            <a:off x="575548" y="7331273"/>
            <a:ext cx="1798558" cy="2247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C"/>
              </a:buClr>
              <a:buSzPts val="1400"/>
              <a:buFont typeface="Arial"/>
              <a:buNone/>
            </a:pPr>
            <a:r>
              <a:rPr b="0" i="0" lang="en-US" sz="1400" u="none" cap="none" strike="noStrike">
                <a:solidFill>
                  <a:srgbClr val="4C4C4C"/>
                </a:solidFill>
                <a:latin typeface="Arial"/>
                <a:ea typeface="Arial"/>
                <a:cs typeface="Arial"/>
                <a:sym typeface="Arial"/>
              </a:rPr>
              <a:t>Change</a:t>
            </a:r>
            <a:endParaRPr b="0" i="0" sz="1400" u="none" cap="none" strike="noStrike"/>
          </a:p>
        </p:txBody>
      </p:sp>
      <p:sp>
        <p:nvSpPr>
          <p:cNvPr id="154" name="Google Shape;154;p18"/>
          <p:cNvSpPr/>
          <p:nvPr/>
        </p:nvSpPr>
        <p:spPr>
          <a:xfrm>
            <a:off x="575548" y="7642384"/>
            <a:ext cx="3234928" cy="690801"/>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1" i="0" lang="en-US" sz="1100" u="none" cap="none" strike="noStrike">
                <a:solidFill>
                  <a:srgbClr val="4C4C4C"/>
                </a:solidFill>
                <a:latin typeface="Arial"/>
                <a:ea typeface="Arial"/>
                <a:cs typeface="Arial"/>
                <a:sym typeface="Arial"/>
              </a:rPr>
              <a:t>Static</a:t>
            </a:r>
            <a:r>
              <a:rPr b="0" i="0" lang="en-US" sz="1100" u="none" cap="none" strike="noStrike">
                <a:solidFill>
                  <a:srgbClr val="4C4C4C"/>
                </a:solidFill>
                <a:latin typeface="Arial"/>
                <a:ea typeface="Arial"/>
                <a:cs typeface="Arial"/>
                <a:sym typeface="Arial"/>
              </a:rPr>
              <a:t> (Environment does not change while the agent is deliberating) vs. </a:t>
            </a:r>
            <a:r>
              <a:rPr b="1" i="0" lang="en-US" sz="1100" u="none" cap="none" strike="noStrike">
                <a:solidFill>
                  <a:srgbClr val="4C4C4C"/>
                </a:solidFill>
                <a:latin typeface="Arial"/>
                <a:ea typeface="Arial"/>
                <a:cs typeface="Arial"/>
                <a:sym typeface="Arial"/>
              </a:rPr>
              <a:t>Dynamic</a:t>
            </a:r>
            <a:r>
              <a:rPr b="0" i="0" lang="en-US" sz="1100" u="none" cap="none" strike="noStrike">
                <a:solidFill>
                  <a:srgbClr val="4C4C4C"/>
                </a:solidFill>
                <a:latin typeface="Arial"/>
                <a:ea typeface="Arial"/>
                <a:cs typeface="Arial"/>
                <a:sym typeface="Arial"/>
              </a:rPr>
              <a:t> (Environment can change).</a:t>
            </a:r>
            <a:endParaRPr b="0" i="0" sz="1100" u="none" cap="none" strike="noStrike"/>
          </a:p>
        </p:txBody>
      </p:sp>
      <p:pic>
        <p:nvPicPr>
          <p:cNvPr descr="preencoded.png" id="155" name="Google Shape;155;p18"/>
          <p:cNvPicPr preferRelativeResize="0"/>
          <p:nvPr/>
        </p:nvPicPr>
        <p:blipFill rotWithShape="1">
          <a:blip r:embed="rId8">
            <a:alphaModFix/>
          </a:blip>
          <a:srcRect b="0" l="0" r="0" t="0"/>
          <a:stretch/>
        </p:blipFill>
        <p:spPr>
          <a:xfrm>
            <a:off x="3990261" y="5188148"/>
            <a:ext cx="3235047" cy="1999298"/>
          </a:xfrm>
          <a:prstGeom prst="rect">
            <a:avLst/>
          </a:prstGeom>
          <a:noFill/>
          <a:ln>
            <a:noFill/>
          </a:ln>
        </p:spPr>
      </p:pic>
      <p:sp>
        <p:nvSpPr>
          <p:cNvPr id="156" name="Google Shape;156;p18"/>
          <p:cNvSpPr/>
          <p:nvPr/>
        </p:nvSpPr>
        <p:spPr>
          <a:xfrm>
            <a:off x="3990261" y="7331273"/>
            <a:ext cx="1798558" cy="2247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C"/>
              </a:buClr>
              <a:buSzPts val="1400"/>
              <a:buFont typeface="Arial"/>
              <a:buNone/>
            </a:pPr>
            <a:r>
              <a:rPr b="0" i="0" lang="en-US" sz="1400" u="none" cap="none" strike="noStrike">
                <a:solidFill>
                  <a:srgbClr val="4C4C4C"/>
                </a:solidFill>
                <a:latin typeface="Arial"/>
                <a:ea typeface="Arial"/>
                <a:cs typeface="Arial"/>
                <a:sym typeface="Arial"/>
              </a:rPr>
              <a:t>Structure</a:t>
            </a:r>
            <a:endParaRPr b="0" i="0" sz="1400" u="none" cap="none" strike="noStrike"/>
          </a:p>
        </p:txBody>
      </p:sp>
      <p:sp>
        <p:nvSpPr>
          <p:cNvPr id="157" name="Google Shape;157;p18"/>
          <p:cNvSpPr/>
          <p:nvPr/>
        </p:nvSpPr>
        <p:spPr>
          <a:xfrm>
            <a:off x="3990261" y="7642384"/>
            <a:ext cx="3235047" cy="690801"/>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1" i="0" lang="en-US" sz="1100" u="none" cap="none" strike="noStrike">
                <a:solidFill>
                  <a:srgbClr val="4C4C4C"/>
                </a:solidFill>
                <a:latin typeface="Arial"/>
                <a:ea typeface="Arial"/>
                <a:cs typeface="Arial"/>
                <a:sym typeface="Arial"/>
              </a:rPr>
              <a:t>Discrete</a:t>
            </a:r>
            <a:r>
              <a:rPr b="0" i="0" lang="en-US" sz="1100" u="none" cap="none" strike="noStrike">
                <a:solidFill>
                  <a:srgbClr val="4C4C4C"/>
                </a:solidFill>
                <a:latin typeface="Arial"/>
                <a:ea typeface="Arial"/>
                <a:cs typeface="Arial"/>
                <a:sym typeface="Arial"/>
              </a:rPr>
              <a:t> (Finite number of distinct percepts and actions) vs. </a:t>
            </a:r>
            <a:r>
              <a:rPr b="1" i="0" lang="en-US" sz="1100" u="none" cap="none" strike="noStrike">
                <a:solidFill>
                  <a:srgbClr val="4C4C4C"/>
                </a:solidFill>
                <a:latin typeface="Arial"/>
                <a:ea typeface="Arial"/>
                <a:cs typeface="Arial"/>
                <a:sym typeface="Arial"/>
              </a:rPr>
              <a:t>Continuous</a:t>
            </a:r>
            <a:r>
              <a:rPr b="0" i="0" lang="en-US" sz="1100" u="none" cap="none" strike="noStrike">
                <a:solidFill>
                  <a:srgbClr val="4C4C4C"/>
                </a:solidFill>
                <a:latin typeface="Arial"/>
                <a:ea typeface="Arial"/>
                <a:cs typeface="Arial"/>
                <a:sym typeface="Arial"/>
              </a:rPr>
              <a:t> (Infinite range of values, like in robotics).</a:t>
            </a:r>
            <a:endParaRPr b="0" i="0" sz="1100" u="none" cap="none" strike="noStrike"/>
          </a:p>
        </p:txBody>
      </p:sp>
      <p:pic>
        <p:nvPicPr>
          <p:cNvPr descr="preencoded.png" id="158" name="Google Shape;158;p18"/>
          <p:cNvPicPr preferRelativeResize="0"/>
          <p:nvPr/>
        </p:nvPicPr>
        <p:blipFill rotWithShape="1">
          <a:blip r:embed="rId9">
            <a:alphaModFix/>
          </a:blip>
          <a:srcRect b="0" l="0" r="0" t="0"/>
          <a:stretch/>
        </p:blipFill>
        <p:spPr>
          <a:xfrm>
            <a:off x="7405092" y="5188148"/>
            <a:ext cx="3234928" cy="1999298"/>
          </a:xfrm>
          <a:prstGeom prst="rect">
            <a:avLst/>
          </a:prstGeom>
          <a:noFill/>
          <a:ln>
            <a:noFill/>
          </a:ln>
        </p:spPr>
      </p:pic>
      <p:sp>
        <p:nvSpPr>
          <p:cNvPr id="159" name="Google Shape;159;p18"/>
          <p:cNvSpPr/>
          <p:nvPr/>
        </p:nvSpPr>
        <p:spPr>
          <a:xfrm>
            <a:off x="7405092" y="7331273"/>
            <a:ext cx="1798558" cy="2247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C"/>
              </a:buClr>
              <a:buSzPts val="1400"/>
              <a:buFont typeface="Arial"/>
              <a:buNone/>
            </a:pPr>
            <a:r>
              <a:rPr b="0" i="0" lang="en-US" sz="1400" u="none" cap="none" strike="noStrike">
                <a:solidFill>
                  <a:srgbClr val="4C4C4C"/>
                </a:solidFill>
                <a:latin typeface="Arial"/>
                <a:ea typeface="Arial"/>
                <a:cs typeface="Arial"/>
                <a:sym typeface="Arial"/>
              </a:rPr>
              <a:t>Knowledge</a:t>
            </a:r>
            <a:endParaRPr b="0" i="0" sz="1400" u="none" cap="none" strike="noStrike"/>
          </a:p>
        </p:txBody>
      </p:sp>
      <p:sp>
        <p:nvSpPr>
          <p:cNvPr id="160" name="Google Shape;160;p18"/>
          <p:cNvSpPr/>
          <p:nvPr/>
        </p:nvSpPr>
        <p:spPr>
          <a:xfrm>
            <a:off x="7405092" y="7642384"/>
            <a:ext cx="3234928" cy="690801"/>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1" i="0" lang="en-US" sz="1100" u="none" cap="none" strike="noStrike">
                <a:solidFill>
                  <a:srgbClr val="4C4C4C"/>
                </a:solidFill>
                <a:latin typeface="Arial"/>
                <a:ea typeface="Arial"/>
                <a:cs typeface="Arial"/>
                <a:sym typeface="Arial"/>
              </a:rPr>
              <a:t>Known</a:t>
            </a:r>
            <a:r>
              <a:rPr b="0" i="0" lang="en-US" sz="1100" u="none" cap="none" strike="noStrike">
                <a:solidFill>
                  <a:srgbClr val="4C4C4C"/>
                </a:solidFill>
                <a:latin typeface="Arial"/>
                <a:ea typeface="Arial"/>
                <a:cs typeface="Arial"/>
                <a:sym typeface="Arial"/>
              </a:rPr>
              <a:t> (The agent understands the rules of the environment) vs. </a:t>
            </a:r>
            <a:r>
              <a:rPr b="1" i="0" lang="en-US" sz="1100" u="none" cap="none" strike="noStrike">
                <a:solidFill>
                  <a:srgbClr val="4C4C4C"/>
                </a:solidFill>
                <a:latin typeface="Arial"/>
                <a:ea typeface="Arial"/>
                <a:cs typeface="Arial"/>
                <a:sym typeface="Arial"/>
              </a:rPr>
              <a:t>Unknown</a:t>
            </a:r>
            <a:r>
              <a:rPr b="0" i="0" lang="en-US" sz="1100" u="none" cap="none" strike="noStrike">
                <a:solidFill>
                  <a:srgbClr val="4C4C4C"/>
                </a:solidFill>
                <a:latin typeface="Arial"/>
                <a:ea typeface="Arial"/>
                <a:cs typeface="Arial"/>
                <a:sym typeface="Arial"/>
              </a:rPr>
              <a:t> (The agent must learn how the environment works).</a:t>
            </a:r>
            <a:endParaRPr b="0" i="0" sz="110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p:nvPr/>
        </p:nvSpPr>
        <p:spPr>
          <a:xfrm>
            <a:off x="767596" y="527685"/>
            <a:ext cx="11930063" cy="599599"/>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3A3A3A"/>
              </a:buClr>
              <a:buSzPts val="3750"/>
              <a:buFont typeface="Arial"/>
              <a:buNone/>
            </a:pPr>
            <a:r>
              <a:rPr b="0" i="0" lang="en-US" sz="3750" u="none" cap="none" strike="noStrike">
                <a:solidFill>
                  <a:srgbClr val="3A3A3A"/>
                </a:solidFill>
                <a:latin typeface="Arial"/>
                <a:ea typeface="Arial"/>
                <a:cs typeface="Arial"/>
                <a:sym typeface="Arial"/>
              </a:rPr>
              <a:t>Part II: State Space Search and Uninformed Strategies</a:t>
            </a:r>
            <a:endParaRPr b="0" i="0" sz="3750" u="none" cap="none" strike="noStrike"/>
          </a:p>
        </p:txBody>
      </p:sp>
      <p:sp>
        <p:nvSpPr>
          <p:cNvPr id="167" name="Google Shape;167;p19"/>
          <p:cNvSpPr/>
          <p:nvPr/>
        </p:nvSpPr>
        <p:spPr>
          <a:xfrm>
            <a:off x="767596" y="1203960"/>
            <a:ext cx="6946821" cy="47982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A3A3A"/>
              </a:buClr>
              <a:buSzPts val="3000"/>
              <a:buFont typeface="Arial"/>
              <a:buNone/>
            </a:pPr>
            <a:r>
              <a:rPr b="0" i="0" lang="en-US" sz="3000" u="none" cap="none" strike="noStrike">
                <a:solidFill>
                  <a:srgbClr val="3A3A3A"/>
                </a:solidFill>
                <a:latin typeface="Arial"/>
                <a:ea typeface="Arial"/>
                <a:cs typeface="Arial"/>
                <a:sym typeface="Arial"/>
              </a:rPr>
              <a:t>Search: Solving Well-Defined Problems</a:t>
            </a:r>
            <a:endParaRPr b="0" i="0" sz="3000" u="none" cap="none" strike="noStrike"/>
          </a:p>
        </p:txBody>
      </p:sp>
      <p:sp>
        <p:nvSpPr>
          <p:cNvPr id="168" name="Google Shape;168;p19"/>
          <p:cNvSpPr/>
          <p:nvPr/>
        </p:nvSpPr>
        <p:spPr>
          <a:xfrm>
            <a:off x="767596" y="1971556"/>
            <a:ext cx="13095208" cy="92118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C"/>
              </a:buClr>
              <a:buSzPts val="1500"/>
              <a:buFont typeface="Arial"/>
              <a:buNone/>
            </a:pPr>
            <a:r>
              <a:rPr b="0" i="0" lang="en-US" sz="1500" u="none" cap="none" strike="noStrike">
                <a:solidFill>
                  <a:srgbClr val="4C4C4C"/>
                </a:solidFill>
                <a:latin typeface="Arial"/>
                <a:ea typeface="Arial"/>
                <a:cs typeface="Arial"/>
                <a:sym typeface="Arial"/>
              </a:rPr>
              <a:t>A </a:t>
            </a:r>
            <a:r>
              <a:rPr b="1" i="0" lang="en-US" sz="1500" u="none" cap="none" strike="noStrike">
                <a:solidFill>
                  <a:srgbClr val="4C4C4C"/>
                </a:solidFill>
                <a:latin typeface="Arial"/>
                <a:ea typeface="Arial"/>
                <a:cs typeface="Arial"/>
                <a:sym typeface="Arial"/>
              </a:rPr>
              <a:t>well-defined problem</a:t>
            </a:r>
            <a:r>
              <a:rPr b="0" i="0" lang="en-US" sz="1500" u="none" cap="none" strike="noStrike">
                <a:solidFill>
                  <a:srgbClr val="4C4C4C"/>
                </a:solidFill>
                <a:latin typeface="Arial"/>
                <a:ea typeface="Arial"/>
                <a:cs typeface="Arial"/>
                <a:sym typeface="Arial"/>
              </a:rPr>
              <a:t> must have four components: an initial state, a set of possible actions (successor function), a goal test (to check if a state is a goal), and a path cost function. </a:t>
            </a:r>
            <a:r>
              <a:rPr b="1" i="0" lang="en-US" sz="1500" u="none" cap="none" strike="noStrike">
                <a:solidFill>
                  <a:srgbClr val="4C4C4C"/>
                </a:solidFill>
                <a:latin typeface="Arial"/>
                <a:ea typeface="Arial"/>
                <a:cs typeface="Arial"/>
                <a:sym typeface="Arial"/>
              </a:rPr>
              <a:t>State Space Search</a:t>
            </a:r>
            <a:r>
              <a:rPr b="0" i="0" lang="en-US" sz="1500" u="none" cap="none" strike="noStrike">
                <a:solidFill>
                  <a:srgbClr val="4C4C4C"/>
                </a:solidFill>
                <a:latin typeface="Arial"/>
                <a:ea typeface="Arial"/>
                <a:cs typeface="Arial"/>
                <a:sym typeface="Arial"/>
              </a:rPr>
              <a:t> algorithms systematically explore the possible states to find a path from the initial state to a goal state.</a:t>
            </a:r>
            <a:endParaRPr b="0" i="0" sz="1500" u="none" cap="none" strike="noStrike"/>
          </a:p>
        </p:txBody>
      </p:sp>
      <p:pic>
        <p:nvPicPr>
          <p:cNvPr descr="preencoded.png" id="169" name="Google Shape;169;p19"/>
          <p:cNvPicPr preferRelativeResize="0"/>
          <p:nvPr/>
        </p:nvPicPr>
        <p:blipFill rotWithShape="1">
          <a:blip r:embed="rId3">
            <a:alphaModFix/>
          </a:blip>
          <a:srcRect b="0" l="0" r="0" t="0"/>
          <a:stretch/>
        </p:blipFill>
        <p:spPr>
          <a:xfrm>
            <a:off x="767596" y="3108603"/>
            <a:ext cx="3093958" cy="1912144"/>
          </a:xfrm>
          <a:prstGeom prst="rect">
            <a:avLst/>
          </a:prstGeom>
          <a:noFill/>
          <a:ln>
            <a:noFill/>
          </a:ln>
        </p:spPr>
      </p:pic>
      <p:sp>
        <p:nvSpPr>
          <p:cNvPr id="170" name="Google Shape;170;p19"/>
          <p:cNvSpPr/>
          <p:nvPr/>
        </p:nvSpPr>
        <p:spPr>
          <a:xfrm>
            <a:off x="767596" y="5212556"/>
            <a:ext cx="2945368" cy="299799"/>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4C4C4C"/>
              </a:buClr>
              <a:buSzPts val="1850"/>
              <a:buFont typeface="Arial"/>
              <a:buNone/>
            </a:pPr>
            <a:r>
              <a:rPr b="0" i="0" lang="en-US" sz="1850" u="none" cap="none" strike="noStrike">
                <a:solidFill>
                  <a:srgbClr val="4C4C4C"/>
                </a:solidFill>
                <a:latin typeface="Arial"/>
                <a:ea typeface="Arial"/>
                <a:cs typeface="Arial"/>
                <a:sym typeface="Arial"/>
              </a:rPr>
              <a:t>Breadth-First Search (BFS)</a:t>
            </a:r>
            <a:endParaRPr b="0" i="0" sz="1850" u="none" cap="none" strike="noStrike"/>
          </a:p>
        </p:txBody>
      </p:sp>
      <p:sp>
        <p:nvSpPr>
          <p:cNvPr id="171" name="Google Shape;171;p19"/>
          <p:cNvSpPr/>
          <p:nvPr/>
        </p:nvSpPr>
        <p:spPr>
          <a:xfrm>
            <a:off x="767596" y="5627489"/>
            <a:ext cx="3093958" cy="184237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C"/>
              </a:buClr>
              <a:buSzPts val="1500"/>
              <a:buFont typeface="Arial"/>
              <a:buNone/>
            </a:pPr>
            <a:r>
              <a:rPr b="0" i="0" lang="en-US" sz="1500" u="none" cap="none" strike="noStrike">
                <a:solidFill>
                  <a:srgbClr val="4C4C4C"/>
                </a:solidFill>
                <a:latin typeface="Arial"/>
                <a:ea typeface="Arial"/>
                <a:cs typeface="Arial"/>
                <a:sym typeface="Arial"/>
              </a:rPr>
              <a:t>Explores all nodes at the present depth level before moving to the nodes at the next depth level. It is </a:t>
            </a:r>
            <a:r>
              <a:rPr b="1" i="0" lang="en-US" sz="1500" u="none" cap="none" strike="noStrike">
                <a:solidFill>
                  <a:srgbClr val="4C4C4C"/>
                </a:solidFill>
                <a:latin typeface="Arial"/>
                <a:ea typeface="Arial"/>
                <a:cs typeface="Arial"/>
                <a:sym typeface="Arial"/>
              </a:rPr>
              <a:t>complete</a:t>
            </a:r>
            <a:r>
              <a:rPr b="0" i="0" lang="en-US" sz="1500" u="none" cap="none" strike="noStrike">
                <a:solidFill>
                  <a:srgbClr val="4C4C4C"/>
                </a:solidFill>
                <a:latin typeface="Arial"/>
                <a:ea typeface="Arial"/>
                <a:cs typeface="Arial"/>
                <a:sym typeface="Arial"/>
              </a:rPr>
              <a:t> (finds a solution if one exists) and </a:t>
            </a:r>
            <a:r>
              <a:rPr b="1" i="0" lang="en-US" sz="1500" u="none" cap="none" strike="noStrike">
                <a:solidFill>
                  <a:srgbClr val="4C4C4C"/>
                </a:solidFill>
                <a:latin typeface="Arial"/>
                <a:ea typeface="Arial"/>
                <a:cs typeface="Arial"/>
                <a:sym typeface="Arial"/>
              </a:rPr>
              <a:t>optimal</a:t>
            </a:r>
            <a:r>
              <a:rPr b="0" i="0" lang="en-US" sz="1500" u="none" cap="none" strike="noStrike">
                <a:solidFill>
                  <a:srgbClr val="4C4C4C"/>
                </a:solidFill>
                <a:latin typeface="Arial"/>
                <a:ea typeface="Arial"/>
                <a:cs typeface="Arial"/>
                <a:sym typeface="Arial"/>
              </a:rPr>
              <a:t> (finds the shallowest solution).</a:t>
            </a:r>
            <a:endParaRPr b="0" i="0" sz="1500" u="none" cap="none" strike="noStrike"/>
          </a:p>
        </p:txBody>
      </p:sp>
      <p:pic>
        <p:nvPicPr>
          <p:cNvPr descr="preencoded.png" id="172" name="Google Shape;172;p19"/>
          <p:cNvPicPr preferRelativeResize="0"/>
          <p:nvPr/>
        </p:nvPicPr>
        <p:blipFill rotWithShape="1">
          <a:blip r:embed="rId4">
            <a:alphaModFix/>
          </a:blip>
          <a:srcRect b="0" l="0" r="0" t="0"/>
          <a:stretch/>
        </p:blipFill>
        <p:spPr>
          <a:xfrm>
            <a:off x="4101346" y="3108603"/>
            <a:ext cx="3093958" cy="1912144"/>
          </a:xfrm>
          <a:prstGeom prst="rect">
            <a:avLst/>
          </a:prstGeom>
          <a:noFill/>
          <a:ln>
            <a:noFill/>
          </a:ln>
        </p:spPr>
      </p:pic>
      <p:sp>
        <p:nvSpPr>
          <p:cNvPr id="173" name="Google Shape;173;p19"/>
          <p:cNvSpPr/>
          <p:nvPr/>
        </p:nvSpPr>
        <p:spPr>
          <a:xfrm>
            <a:off x="4101346" y="5212556"/>
            <a:ext cx="2738914" cy="299799"/>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4C4C4C"/>
              </a:buClr>
              <a:buSzPts val="1850"/>
              <a:buFont typeface="Arial"/>
              <a:buNone/>
            </a:pPr>
            <a:r>
              <a:rPr b="0" i="0" lang="en-US" sz="1850" u="none" cap="none" strike="noStrike">
                <a:solidFill>
                  <a:srgbClr val="4C4C4C"/>
                </a:solidFill>
                <a:latin typeface="Arial"/>
                <a:ea typeface="Arial"/>
                <a:cs typeface="Arial"/>
                <a:sym typeface="Arial"/>
              </a:rPr>
              <a:t>Depth-First Search (DFS)</a:t>
            </a:r>
            <a:endParaRPr b="0" i="0" sz="1850" u="none" cap="none" strike="noStrike"/>
          </a:p>
        </p:txBody>
      </p:sp>
      <p:sp>
        <p:nvSpPr>
          <p:cNvPr id="174" name="Google Shape;174;p19"/>
          <p:cNvSpPr/>
          <p:nvPr/>
        </p:nvSpPr>
        <p:spPr>
          <a:xfrm>
            <a:off x="4101346" y="5627489"/>
            <a:ext cx="3093958" cy="153531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C"/>
              </a:buClr>
              <a:buSzPts val="1500"/>
              <a:buFont typeface="Arial"/>
              <a:buNone/>
            </a:pPr>
            <a:r>
              <a:rPr b="0" i="0" lang="en-US" sz="1500" u="none" cap="none" strike="noStrike">
                <a:solidFill>
                  <a:srgbClr val="4C4C4C"/>
                </a:solidFill>
                <a:latin typeface="Arial"/>
                <a:ea typeface="Arial"/>
                <a:cs typeface="Arial"/>
                <a:sym typeface="Arial"/>
              </a:rPr>
              <a:t>Explores as far as possible down each branch before backtracking. It is memory efficient but neither complete nor optimal for infinite or very deep spaces.</a:t>
            </a:r>
            <a:endParaRPr b="0" i="0" sz="1500" u="none" cap="none" strike="noStrike"/>
          </a:p>
        </p:txBody>
      </p:sp>
      <p:pic>
        <p:nvPicPr>
          <p:cNvPr descr="preencoded.png" id="175" name="Google Shape;175;p19"/>
          <p:cNvPicPr preferRelativeResize="0"/>
          <p:nvPr/>
        </p:nvPicPr>
        <p:blipFill rotWithShape="1">
          <a:blip r:embed="rId5">
            <a:alphaModFix/>
          </a:blip>
          <a:srcRect b="0" l="0" r="0" t="0"/>
          <a:stretch/>
        </p:blipFill>
        <p:spPr>
          <a:xfrm>
            <a:off x="7435096" y="3108603"/>
            <a:ext cx="3093958" cy="1912144"/>
          </a:xfrm>
          <a:prstGeom prst="rect">
            <a:avLst/>
          </a:prstGeom>
          <a:noFill/>
          <a:ln>
            <a:noFill/>
          </a:ln>
        </p:spPr>
      </p:pic>
      <p:sp>
        <p:nvSpPr>
          <p:cNvPr id="176" name="Google Shape;176;p19"/>
          <p:cNvSpPr/>
          <p:nvPr/>
        </p:nvSpPr>
        <p:spPr>
          <a:xfrm>
            <a:off x="7435096" y="5212556"/>
            <a:ext cx="2398633" cy="299799"/>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4C4C4C"/>
              </a:buClr>
              <a:buSzPts val="1850"/>
              <a:buFont typeface="Arial"/>
              <a:buNone/>
            </a:pPr>
            <a:r>
              <a:rPr b="0" i="0" lang="en-US" sz="1850" u="none" cap="none" strike="noStrike">
                <a:solidFill>
                  <a:srgbClr val="4C4C4C"/>
                </a:solidFill>
                <a:latin typeface="Arial"/>
                <a:ea typeface="Arial"/>
                <a:cs typeface="Arial"/>
                <a:sym typeface="Arial"/>
              </a:rPr>
              <a:t>Bidirectional Search</a:t>
            </a:r>
            <a:endParaRPr b="0" i="0" sz="1850" u="none" cap="none" strike="noStrike"/>
          </a:p>
        </p:txBody>
      </p:sp>
      <p:sp>
        <p:nvSpPr>
          <p:cNvPr id="177" name="Google Shape;177;p19"/>
          <p:cNvSpPr/>
          <p:nvPr/>
        </p:nvSpPr>
        <p:spPr>
          <a:xfrm>
            <a:off x="7435096" y="5627489"/>
            <a:ext cx="3093958" cy="184237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C"/>
              </a:buClr>
              <a:buSzPts val="1500"/>
              <a:buFont typeface="Arial"/>
              <a:buNone/>
            </a:pPr>
            <a:r>
              <a:rPr b="0" i="0" lang="en-US" sz="1500" u="none" cap="none" strike="noStrike">
                <a:solidFill>
                  <a:srgbClr val="4C4C4C"/>
                </a:solidFill>
                <a:latin typeface="Arial"/>
                <a:ea typeface="Arial"/>
                <a:cs typeface="Arial"/>
                <a:sym typeface="Arial"/>
              </a:rPr>
              <a:t>Runs two simultaneous searches, one forward from the initial state and one backward from the goal state, hoping they meet in the middle to reduce the search space drastically.</a:t>
            </a:r>
            <a:endParaRPr b="0" i="0" sz="1500" u="none" cap="none" strike="noStrike"/>
          </a:p>
        </p:txBody>
      </p:sp>
      <p:pic>
        <p:nvPicPr>
          <p:cNvPr descr="preencoded.png" id="178" name="Google Shape;178;p19"/>
          <p:cNvPicPr preferRelativeResize="0"/>
          <p:nvPr/>
        </p:nvPicPr>
        <p:blipFill rotWithShape="1">
          <a:blip r:embed="rId6">
            <a:alphaModFix/>
          </a:blip>
          <a:srcRect b="0" l="0" r="0" t="0"/>
          <a:stretch/>
        </p:blipFill>
        <p:spPr>
          <a:xfrm>
            <a:off x="10768846" y="3108603"/>
            <a:ext cx="3093958" cy="1912144"/>
          </a:xfrm>
          <a:prstGeom prst="rect">
            <a:avLst/>
          </a:prstGeom>
          <a:noFill/>
          <a:ln>
            <a:noFill/>
          </a:ln>
        </p:spPr>
      </p:pic>
      <p:sp>
        <p:nvSpPr>
          <p:cNvPr id="179" name="Google Shape;179;p19"/>
          <p:cNvSpPr/>
          <p:nvPr/>
        </p:nvSpPr>
        <p:spPr>
          <a:xfrm>
            <a:off x="10768846" y="5212556"/>
            <a:ext cx="3093958" cy="599599"/>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4C4C4C"/>
              </a:buClr>
              <a:buSzPts val="1850"/>
              <a:buFont typeface="Arial"/>
              <a:buNone/>
            </a:pPr>
            <a:r>
              <a:rPr b="0" i="0" lang="en-US" sz="1850" u="none" cap="none" strike="noStrike">
                <a:solidFill>
                  <a:srgbClr val="4C4C4C"/>
                </a:solidFill>
                <a:latin typeface="Arial"/>
                <a:ea typeface="Arial"/>
                <a:cs typeface="Arial"/>
                <a:sym typeface="Arial"/>
              </a:rPr>
              <a:t>Iterative Deepening Search (IDS)</a:t>
            </a:r>
            <a:endParaRPr b="0" i="0" sz="1850" u="none" cap="none" strike="noStrike"/>
          </a:p>
        </p:txBody>
      </p:sp>
      <p:sp>
        <p:nvSpPr>
          <p:cNvPr id="180" name="Google Shape;180;p19"/>
          <p:cNvSpPr/>
          <p:nvPr/>
        </p:nvSpPr>
        <p:spPr>
          <a:xfrm>
            <a:off x="10768846" y="5927288"/>
            <a:ext cx="3093958" cy="184237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C4C4C"/>
              </a:buClr>
              <a:buSzPts val="1500"/>
              <a:buFont typeface="Arial"/>
              <a:buNone/>
            </a:pPr>
            <a:r>
              <a:rPr b="0" i="0" lang="en-US" sz="1500" u="none" cap="none" strike="noStrike">
                <a:solidFill>
                  <a:srgbClr val="4C4C4C"/>
                </a:solidFill>
                <a:latin typeface="Arial"/>
                <a:ea typeface="Arial"/>
                <a:cs typeface="Arial"/>
                <a:sym typeface="Arial"/>
              </a:rPr>
              <a:t>Combines DFS's space efficiency and BFS's completeness/optimality by repeatedly doing Depth-Limited Search (DLS) with increasing depth limits.</a:t>
            </a:r>
            <a:endParaRPr b="0" i="0" sz="15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p:nvPr/>
        </p:nvSpPr>
        <p:spPr>
          <a:xfrm>
            <a:off x="575548" y="395645"/>
            <a:ext cx="5733336" cy="44958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A3A3A"/>
              </a:buClr>
              <a:buSzPts val="2800"/>
              <a:buFont typeface="Arial"/>
              <a:buNone/>
            </a:pPr>
            <a:r>
              <a:rPr b="0" i="0" lang="en-US" sz="2800" u="none" cap="none" strike="noStrike">
                <a:solidFill>
                  <a:srgbClr val="3A3A3A"/>
                </a:solidFill>
                <a:latin typeface="Arial"/>
                <a:ea typeface="Arial"/>
                <a:cs typeface="Arial"/>
                <a:sym typeface="Arial"/>
              </a:rPr>
              <a:t>Informed Search: Using Heuristics</a:t>
            </a:r>
            <a:endParaRPr b="0" i="0" sz="2800" u="none" cap="none" strike="noStrike"/>
          </a:p>
        </p:txBody>
      </p:sp>
      <p:sp>
        <p:nvSpPr>
          <p:cNvPr id="187" name="Google Shape;187;p20"/>
          <p:cNvSpPr/>
          <p:nvPr/>
        </p:nvSpPr>
        <p:spPr>
          <a:xfrm>
            <a:off x="575548" y="1132999"/>
            <a:ext cx="13479304" cy="46053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Informed search strategies use problem-specific knowledge, known as a </a:t>
            </a:r>
            <a:r>
              <a:rPr b="1" i="0" lang="en-US" sz="1100" u="none" cap="none" strike="noStrike">
                <a:solidFill>
                  <a:srgbClr val="4C4C4C"/>
                </a:solidFill>
                <a:latin typeface="Arial"/>
                <a:ea typeface="Arial"/>
                <a:cs typeface="Arial"/>
                <a:sym typeface="Arial"/>
              </a:rPr>
              <a:t>heuristic</a:t>
            </a:r>
            <a:r>
              <a:rPr b="0" i="0" lang="en-US" sz="1100" u="none" cap="none" strike="noStrike">
                <a:solidFill>
                  <a:srgbClr val="4C4C4C"/>
                </a:solidFill>
                <a:latin typeface="Arial"/>
                <a:ea typeface="Arial"/>
                <a:cs typeface="Arial"/>
                <a:sym typeface="Arial"/>
              </a:rPr>
              <a:t>, to guide the search and find solutions more efficiently than uninformed methods. A heuristic function $h(n)$ estimates the cost of the cheapest path from state $n$ to a goal state.</a:t>
            </a:r>
            <a:endParaRPr b="0" i="0" sz="1100" u="none" cap="none" strike="noStrike"/>
          </a:p>
        </p:txBody>
      </p:sp>
      <p:sp>
        <p:nvSpPr>
          <p:cNvPr id="188" name="Google Shape;188;p20"/>
          <p:cNvSpPr/>
          <p:nvPr/>
        </p:nvSpPr>
        <p:spPr>
          <a:xfrm>
            <a:off x="575548" y="1899166"/>
            <a:ext cx="2158365" cy="269796"/>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A3A3A"/>
              </a:buClr>
              <a:buSzPts val="1650"/>
              <a:buFont typeface="Arial"/>
              <a:buNone/>
            </a:pPr>
            <a:r>
              <a:rPr b="0" i="0" lang="en-US" sz="1650" u="none" cap="none" strike="noStrike">
                <a:solidFill>
                  <a:srgbClr val="3A3A3A"/>
                </a:solidFill>
                <a:latin typeface="Arial"/>
                <a:ea typeface="Arial"/>
                <a:cs typeface="Arial"/>
                <a:sym typeface="Arial"/>
              </a:rPr>
              <a:t>Best-First Search</a:t>
            </a:r>
            <a:endParaRPr b="0" i="0" sz="1650" u="none" cap="none" strike="noStrike"/>
          </a:p>
        </p:txBody>
      </p:sp>
      <p:sp>
        <p:nvSpPr>
          <p:cNvPr id="189" name="Google Shape;189;p20"/>
          <p:cNvSpPr/>
          <p:nvPr/>
        </p:nvSpPr>
        <p:spPr>
          <a:xfrm>
            <a:off x="575548" y="2312789"/>
            <a:ext cx="6564154" cy="46053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1" i="0" lang="en-US" sz="1100" u="none" cap="none" strike="noStrike">
                <a:solidFill>
                  <a:srgbClr val="4C4C4C"/>
                </a:solidFill>
                <a:latin typeface="Arial"/>
                <a:ea typeface="Arial"/>
                <a:cs typeface="Arial"/>
                <a:sym typeface="Arial"/>
              </a:rPr>
              <a:t>Best-First Search</a:t>
            </a:r>
            <a:r>
              <a:rPr b="0" i="0" lang="en-US" sz="1100" u="none" cap="none" strike="noStrike">
                <a:solidFill>
                  <a:srgbClr val="4C4C4C"/>
                </a:solidFill>
                <a:latin typeface="Arial"/>
                <a:ea typeface="Arial"/>
                <a:cs typeface="Arial"/>
                <a:sym typeface="Arial"/>
              </a:rPr>
              <a:t>: Uses the heuristic to select the best unexpanded node, often implemented as Greedy Best-First Search, which prioritizes nodes closest to the goal.</a:t>
            </a:r>
            <a:endParaRPr b="0" i="0" sz="1100" u="none" cap="none" strike="noStrike"/>
          </a:p>
        </p:txBody>
      </p:sp>
      <p:pic>
        <p:nvPicPr>
          <p:cNvPr descr="preencoded.png" id="190" name="Google Shape;190;p20"/>
          <p:cNvPicPr preferRelativeResize="0"/>
          <p:nvPr/>
        </p:nvPicPr>
        <p:blipFill rotWithShape="1">
          <a:blip r:embed="rId3">
            <a:alphaModFix/>
          </a:blip>
          <a:srcRect b="0" l="0" r="0" t="0"/>
          <a:stretch/>
        </p:blipFill>
        <p:spPr>
          <a:xfrm>
            <a:off x="7498318" y="1917144"/>
            <a:ext cx="6564154" cy="6564154"/>
          </a:xfrm>
          <a:prstGeom prst="rect">
            <a:avLst/>
          </a:prstGeom>
          <a:noFill/>
          <a:ln>
            <a:noFill/>
          </a:ln>
        </p:spPr>
      </p:pic>
      <p:sp>
        <p:nvSpPr>
          <p:cNvPr id="191" name="Google Shape;191;p20"/>
          <p:cNvSpPr/>
          <p:nvPr/>
        </p:nvSpPr>
        <p:spPr>
          <a:xfrm>
            <a:off x="575548" y="8948738"/>
            <a:ext cx="2158365" cy="269796"/>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A3A3A"/>
              </a:buClr>
              <a:buSzPts val="1650"/>
              <a:buFont typeface="Arial"/>
              <a:buNone/>
            </a:pPr>
            <a:r>
              <a:rPr b="0" i="0" lang="en-US" sz="1650" u="none" cap="none" strike="noStrike">
                <a:solidFill>
                  <a:srgbClr val="3A3A3A"/>
                </a:solidFill>
                <a:latin typeface="Arial"/>
                <a:ea typeface="Arial"/>
                <a:cs typeface="Arial"/>
                <a:sym typeface="Arial"/>
              </a:rPr>
              <a:t>Hill Climbing</a:t>
            </a:r>
            <a:endParaRPr b="0" i="0" sz="1650" u="none" cap="none" strike="noStrike"/>
          </a:p>
        </p:txBody>
      </p:sp>
      <p:sp>
        <p:nvSpPr>
          <p:cNvPr id="192" name="Google Shape;192;p20"/>
          <p:cNvSpPr/>
          <p:nvPr/>
        </p:nvSpPr>
        <p:spPr>
          <a:xfrm>
            <a:off x="575548" y="9362361"/>
            <a:ext cx="6564154" cy="46053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1" i="0" lang="en-US" sz="1100" u="none" cap="none" strike="noStrike">
                <a:solidFill>
                  <a:srgbClr val="4C4C4C"/>
                </a:solidFill>
                <a:latin typeface="Arial"/>
                <a:ea typeface="Arial"/>
                <a:cs typeface="Arial"/>
                <a:sym typeface="Arial"/>
              </a:rPr>
              <a:t>Hill Climbing</a:t>
            </a:r>
            <a:r>
              <a:rPr b="0" i="0" lang="en-US" sz="1100" u="none" cap="none" strike="noStrike">
                <a:solidFill>
                  <a:srgbClr val="4C4C4C"/>
                </a:solidFill>
                <a:latin typeface="Arial"/>
                <a:ea typeface="Arial"/>
                <a:cs typeface="Arial"/>
                <a:sym typeface="Arial"/>
              </a:rPr>
              <a:t>: A local search algorithm that continuously moves in the direction of increasing value (uphill), stopping when it reaches a "peak" or local optimum.</a:t>
            </a:r>
            <a:endParaRPr b="0" i="0" sz="1100" u="none" cap="none" strike="noStrike"/>
          </a:p>
        </p:txBody>
      </p:sp>
      <p:pic>
        <p:nvPicPr>
          <p:cNvPr descr="preencoded.png" id="193" name="Google Shape;193;p20"/>
          <p:cNvPicPr preferRelativeResize="0"/>
          <p:nvPr/>
        </p:nvPicPr>
        <p:blipFill rotWithShape="1">
          <a:blip r:embed="rId4">
            <a:alphaModFix/>
          </a:blip>
          <a:srcRect b="0" l="0" r="0" t="0"/>
          <a:stretch/>
        </p:blipFill>
        <p:spPr>
          <a:xfrm>
            <a:off x="7498318" y="8966716"/>
            <a:ext cx="6564154" cy="6564154"/>
          </a:xfrm>
          <a:prstGeom prst="rect">
            <a:avLst/>
          </a:prstGeom>
          <a:noFill/>
          <a:ln>
            <a:noFill/>
          </a:ln>
        </p:spPr>
      </p:pic>
      <p:sp>
        <p:nvSpPr>
          <p:cNvPr id="194" name="Google Shape;194;p20"/>
          <p:cNvSpPr/>
          <p:nvPr/>
        </p:nvSpPr>
        <p:spPr>
          <a:xfrm>
            <a:off x="575548" y="15998309"/>
            <a:ext cx="2158365" cy="269796"/>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A3A3A"/>
              </a:buClr>
              <a:buSzPts val="1650"/>
              <a:buFont typeface="Arial"/>
              <a:buNone/>
            </a:pPr>
            <a:r>
              <a:rPr b="0" i="0" lang="en-US" sz="1650" u="none" cap="none" strike="noStrike">
                <a:solidFill>
                  <a:srgbClr val="3A3A3A"/>
                </a:solidFill>
                <a:latin typeface="Arial"/>
                <a:ea typeface="Arial"/>
                <a:cs typeface="Arial"/>
                <a:sym typeface="Arial"/>
              </a:rPr>
              <a:t>Beam Search</a:t>
            </a:r>
            <a:endParaRPr b="0" i="0" sz="1650" u="none" cap="none" strike="noStrike"/>
          </a:p>
        </p:txBody>
      </p:sp>
      <p:sp>
        <p:nvSpPr>
          <p:cNvPr id="195" name="Google Shape;195;p20"/>
          <p:cNvSpPr/>
          <p:nvPr/>
        </p:nvSpPr>
        <p:spPr>
          <a:xfrm>
            <a:off x="575548" y="16411932"/>
            <a:ext cx="6564154" cy="46053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1" i="0" lang="en-US" sz="1100" u="none" cap="none" strike="noStrike">
                <a:solidFill>
                  <a:srgbClr val="4C4C4C"/>
                </a:solidFill>
                <a:latin typeface="Arial"/>
                <a:ea typeface="Arial"/>
                <a:cs typeface="Arial"/>
                <a:sym typeface="Arial"/>
              </a:rPr>
              <a:t>Beam Search</a:t>
            </a:r>
            <a:r>
              <a:rPr b="0" i="0" lang="en-US" sz="1100" u="none" cap="none" strike="noStrike">
                <a:solidFill>
                  <a:srgbClr val="4C4C4C"/>
                </a:solidFill>
                <a:latin typeface="Arial"/>
                <a:ea typeface="Arial"/>
                <a:cs typeface="Arial"/>
                <a:sym typeface="Arial"/>
              </a:rPr>
              <a:t>: A variant of Best-First Search that limits the number of states at any given level to a fixed size (</a:t>
            </a:r>
            <a:r>
              <a:rPr b="0" i="1" lang="en-US" sz="1100" u="none" cap="none" strike="noStrike">
                <a:solidFill>
                  <a:srgbClr val="4C4C4C"/>
                </a:solidFill>
                <a:latin typeface="Arial"/>
                <a:ea typeface="Arial"/>
                <a:cs typeface="Arial"/>
                <a:sym typeface="Arial"/>
              </a:rPr>
              <a:t>k</a:t>
            </a:r>
            <a:r>
              <a:rPr b="0" i="0" lang="en-US" sz="1100" u="none" cap="none" strike="noStrike">
                <a:solidFill>
                  <a:srgbClr val="4C4C4C"/>
                </a:solidFill>
                <a:latin typeface="Arial"/>
                <a:ea typeface="Arial"/>
                <a:cs typeface="Arial"/>
                <a:sym typeface="Arial"/>
              </a:rPr>
              <a:t>), restricting memory usage.</a:t>
            </a:r>
            <a:endParaRPr b="0" i="0" sz="1100" u="none" cap="none" strike="noStrike"/>
          </a:p>
        </p:txBody>
      </p:sp>
      <p:pic>
        <p:nvPicPr>
          <p:cNvPr descr="preencoded.png" id="196" name="Google Shape;196;p20"/>
          <p:cNvPicPr preferRelativeResize="0"/>
          <p:nvPr/>
        </p:nvPicPr>
        <p:blipFill rotWithShape="1">
          <a:blip r:embed="rId5">
            <a:alphaModFix/>
          </a:blip>
          <a:srcRect b="0" l="0" r="0" t="0"/>
          <a:stretch/>
        </p:blipFill>
        <p:spPr>
          <a:xfrm>
            <a:off x="7498318" y="16016287"/>
            <a:ext cx="6564154" cy="6564154"/>
          </a:xfrm>
          <a:prstGeom prst="rect">
            <a:avLst/>
          </a:prstGeom>
          <a:noFill/>
          <a:ln>
            <a:noFill/>
          </a:ln>
        </p:spPr>
      </p:pic>
      <p:sp>
        <p:nvSpPr>
          <p:cNvPr id="197" name="Google Shape;197;p20"/>
          <p:cNvSpPr/>
          <p:nvPr/>
        </p:nvSpPr>
        <p:spPr>
          <a:xfrm>
            <a:off x="791289" y="23065859"/>
            <a:ext cx="6348413" cy="690801"/>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The 8-Puzzle and the N-Queen Problem are classic examples where heuristics, such as the number of misplaced tiles or Manhattan distance, dramatically improve performance over brute force methods.</a:t>
            </a:r>
            <a:endParaRPr b="0" i="0" sz="1100" u="none" cap="none" strike="noStrike"/>
          </a:p>
        </p:txBody>
      </p:sp>
      <p:sp>
        <p:nvSpPr>
          <p:cNvPr id="198" name="Google Shape;198;p20"/>
          <p:cNvSpPr/>
          <p:nvPr/>
        </p:nvSpPr>
        <p:spPr>
          <a:xfrm>
            <a:off x="575548" y="23065859"/>
            <a:ext cx="15240" cy="690801"/>
          </a:xfrm>
          <a:prstGeom prst="rect">
            <a:avLst/>
          </a:prstGeom>
          <a:solidFill>
            <a:srgbClr val="9C9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9" name="Google Shape;199;p20"/>
          <p:cNvPicPr preferRelativeResize="0"/>
          <p:nvPr/>
        </p:nvPicPr>
        <p:blipFill rotWithShape="1">
          <a:blip r:embed="rId6">
            <a:alphaModFix/>
          </a:blip>
          <a:srcRect b="0" l="0" r="0" t="0"/>
          <a:stretch/>
        </p:blipFill>
        <p:spPr>
          <a:xfrm>
            <a:off x="7498318" y="23065859"/>
            <a:ext cx="6564154" cy="656415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1"/>
          <p:cNvSpPr/>
          <p:nvPr/>
        </p:nvSpPr>
        <p:spPr>
          <a:xfrm>
            <a:off x="575548" y="395645"/>
            <a:ext cx="4148018" cy="44958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A3A3A"/>
              </a:buClr>
              <a:buSzPts val="2800"/>
              <a:buFont typeface="Arial"/>
              <a:buNone/>
            </a:pPr>
            <a:r>
              <a:rPr b="0" i="0" lang="en-US" sz="2800" u="none" cap="none" strike="noStrike">
                <a:solidFill>
                  <a:srgbClr val="3A3A3A"/>
                </a:solidFill>
                <a:latin typeface="Arial"/>
                <a:ea typeface="Arial"/>
                <a:cs typeface="Arial"/>
                <a:sym typeface="Arial"/>
              </a:rPr>
              <a:t>The A* Search Algorithm</a:t>
            </a:r>
            <a:endParaRPr b="0" i="0" sz="2800" u="none" cap="none" strike="noStrike"/>
          </a:p>
        </p:txBody>
      </p:sp>
      <p:sp>
        <p:nvSpPr>
          <p:cNvPr id="206" name="Google Shape;206;p21"/>
          <p:cNvSpPr/>
          <p:nvPr/>
        </p:nvSpPr>
        <p:spPr>
          <a:xfrm>
            <a:off x="575548" y="1190387"/>
            <a:ext cx="7947184" cy="46053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A* Search is the most widely known and used informed search algorithm. It combines the cost-to-reach from the start node, $g(n)$, with the heuristic cost-to-go, $h(n)$, using the evaluation function $f(n) = g(n) + h(n)$.</a:t>
            </a:r>
            <a:endParaRPr b="0" i="0" sz="1100" u="none" cap="none" strike="noStrike"/>
          </a:p>
        </p:txBody>
      </p:sp>
      <p:pic>
        <p:nvPicPr>
          <p:cNvPr descr="preencoded.png" id="207" name="Google Shape;207;p21"/>
          <p:cNvPicPr preferRelativeResize="0"/>
          <p:nvPr/>
        </p:nvPicPr>
        <p:blipFill rotWithShape="1">
          <a:blip r:embed="rId3">
            <a:alphaModFix/>
          </a:blip>
          <a:srcRect b="0" l="0" r="0" t="0"/>
          <a:stretch/>
        </p:blipFill>
        <p:spPr>
          <a:xfrm>
            <a:off x="8881348" y="1222772"/>
            <a:ext cx="5181124" cy="5181124"/>
          </a:xfrm>
          <a:prstGeom prst="rect">
            <a:avLst/>
          </a:prstGeom>
          <a:noFill/>
          <a:ln>
            <a:noFill/>
          </a:ln>
        </p:spPr>
      </p:pic>
      <p:sp>
        <p:nvSpPr>
          <p:cNvPr id="208" name="Google Shape;208;p21"/>
          <p:cNvSpPr/>
          <p:nvPr/>
        </p:nvSpPr>
        <p:spPr>
          <a:xfrm>
            <a:off x="575548" y="6871335"/>
            <a:ext cx="3553539" cy="2247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A3A3A"/>
              </a:buClr>
              <a:buSzPts val="1400"/>
              <a:buFont typeface="Arial"/>
              <a:buNone/>
            </a:pPr>
            <a:r>
              <a:rPr b="0" i="0" lang="en-US" sz="1400" u="none" cap="none" strike="noStrike">
                <a:solidFill>
                  <a:srgbClr val="3A3A3A"/>
                </a:solidFill>
                <a:latin typeface="Arial"/>
                <a:ea typeface="Arial"/>
                <a:cs typeface="Arial"/>
                <a:sym typeface="Arial"/>
              </a:rPr>
              <a:t>Understanding the A* Evaluation Function</a:t>
            </a:r>
            <a:endParaRPr b="0" i="0" sz="1400" u="none" cap="none" strike="noStrike"/>
          </a:p>
        </p:txBody>
      </p:sp>
      <p:sp>
        <p:nvSpPr>
          <p:cNvPr id="209" name="Google Shape;209;p21"/>
          <p:cNvSpPr/>
          <p:nvPr/>
        </p:nvSpPr>
        <p:spPr>
          <a:xfrm>
            <a:off x="575548" y="7239953"/>
            <a:ext cx="6564154" cy="46053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The core of A* lies in its evaluation function $f(n) = g(n) + h(n)$, which estimates the total cost of the path through node </a:t>
            </a:r>
            <a:r>
              <a:rPr b="0" i="1" lang="en-US" sz="1100" u="none" cap="none" strike="noStrike">
                <a:solidFill>
                  <a:srgbClr val="4C4C4C"/>
                </a:solidFill>
                <a:latin typeface="Arial"/>
                <a:ea typeface="Arial"/>
                <a:cs typeface="Arial"/>
                <a:sym typeface="Arial"/>
              </a:rPr>
              <a:t>n</a:t>
            </a:r>
            <a:r>
              <a:rPr b="0" i="0" lang="en-US" sz="1100" u="none" cap="none" strike="noStrike">
                <a:solidFill>
                  <a:srgbClr val="4C4C4C"/>
                </a:solidFill>
                <a:latin typeface="Arial"/>
                <a:ea typeface="Arial"/>
                <a:cs typeface="Arial"/>
                <a:sym typeface="Arial"/>
              </a:rPr>
              <a:t> to the goal. This balance ensures both efficiency and optimality.</a:t>
            </a:r>
            <a:endParaRPr b="0" i="0" sz="1100" u="none" cap="none" strike="noStrike"/>
          </a:p>
        </p:txBody>
      </p:sp>
      <p:pic>
        <p:nvPicPr>
          <p:cNvPr descr="preencoded.png" id="210" name="Google Shape;210;p21"/>
          <p:cNvPicPr preferRelativeResize="0"/>
          <p:nvPr/>
        </p:nvPicPr>
        <p:blipFill rotWithShape="1">
          <a:blip r:embed="rId4">
            <a:alphaModFix/>
          </a:blip>
          <a:srcRect b="0" l="0" r="0" t="0"/>
          <a:stretch/>
        </p:blipFill>
        <p:spPr>
          <a:xfrm>
            <a:off x="7498318" y="6889313"/>
            <a:ext cx="6564154" cy="6564154"/>
          </a:xfrm>
          <a:prstGeom prst="rect">
            <a:avLst/>
          </a:prstGeom>
          <a:noFill/>
          <a:ln>
            <a:noFill/>
          </a:ln>
        </p:spPr>
      </p:pic>
      <p:sp>
        <p:nvSpPr>
          <p:cNvPr id="211" name="Google Shape;211;p21"/>
          <p:cNvSpPr/>
          <p:nvPr/>
        </p:nvSpPr>
        <p:spPr>
          <a:xfrm>
            <a:off x="575548" y="13777079"/>
            <a:ext cx="6667738" cy="1089779"/>
          </a:xfrm>
          <a:prstGeom prst="roundRect">
            <a:avLst>
              <a:gd fmla="val 6713" name="adj"/>
            </a:avLst>
          </a:prstGeom>
          <a:solidFill>
            <a:srgbClr val="FDFBF7"/>
          </a:solidFill>
          <a:ln cap="flat" cmpd="sng" w="15225">
            <a:solidFill>
              <a:srgbClr val="E6DED2"/>
            </a:solidFill>
            <a:prstDash val="solid"/>
            <a:round/>
            <a:headEnd len="sm" w="sm" type="none"/>
            <a:tailEnd len="sm" w="sm" type="none"/>
          </a:ln>
          <a:effectLst>
            <a:outerShdw rotWithShape="0" algn="bl" dir="2700000" dist="12700">
              <a:srgbClr val="E6DED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560308" y="13777079"/>
            <a:ext cx="60960" cy="1089779"/>
          </a:xfrm>
          <a:prstGeom prst="roundRect">
            <a:avLst>
              <a:gd fmla="val 99140" name="adj"/>
            </a:avLst>
          </a:prstGeom>
          <a:solidFill>
            <a:srgbClr val="E6DE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780336" y="13936147"/>
            <a:ext cx="1820466" cy="2247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C"/>
              </a:buClr>
              <a:buSzPts val="1400"/>
              <a:buFont typeface="Arial"/>
              <a:buNone/>
            </a:pPr>
            <a:r>
              <a:rPr b="0" i="0" lang="en-US" sz="1400" u="none" cap="none" strike="noStrike">
                <a:solidFill>
                  <a:srgbClr val="4C4C4C"/>
                </a:solidFill>
                <a:latin typeface="Arial"/>
                <a:ea typeface="Arial"/>
                <a:cs typeface="Arial"/>
                <a:sym typeface="Arial"/>
              </a:rPr>
              <a:t>Optimal Performance</a:t>
            </a:r>
            <a:endParaRPr b="0" i="0" sz="1400" u="none" cap="none" strike="noStrike"/>
          </a:p>
        </p:txBody>
      </p:sp>
      <p:sp>
        <p:nvSpPr>
          <p:cNvPr id="214" name="Google Shape;214;p21"/>
          <p:cNvSpPr/>
          <p:nvPr/>
        </p:nvSpPr>
        <p:spPr>
          <a:xfrm>
            <a:off x="780336" y="14247257"/>
            <a:ext cx="6303883" cy="46053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A* is </a:t>
            </a:r>
            <a:r>
              <a:rPr b="1" i="0" lang="en-US" sz="1100" u="none" cap="none" strike="noStrike">
                <a:solidFill>
                  <a:srgbClr val="4C4C4C"/>
                </a:solidFill>
                <a:latin typeface="Arial"/>
                <a:ea typeface="Arial"/>
                <a:cs typeface="Arial"/>
                <a:sym typeface="Arial"/>
              </a:rPr>
              <a:t>complete</a:t>
            </a:r>
            <a:r>
              <a:rPr b="0" i="0" lang="en-US" sz="1100" u="none" cap="none" strike="noStrike">
                <a:solidFill>
                  <a:srgbClr val="4C4C4C"/>
                </a:solidFill>
                <a:latin typeface="Arial"/>
                <a:ea typeface="Arial"/>
                <a:cs typeface="Arial"/>
                <a:sym typeface="Arial"/>
              </a:rPr>
              <a:t> and </a:t>
            </a:r>
            <a:r>
              <a:rPr b="1" i="0" lang="en-US" sz="1100" u="none" cap="none" strike="noStrike">
                <a:solidFill>
                  <a:srgbClr val="4C4C4C"/>
                </a:solidFill>
                <a:latin typeface="Arial"/>
                <a:ea typeface="Arial"/>
                <a:cs typeface="Arial"/>
                <a:sym typeface="Arial"/>
              </a:rPr>
              <a:t>optimal</a:t>
            </a:r>
            <a:r>
              <a:rPr b="0" i="0" lang="en-US" sz="1100" u="none" cap="none" strike="noStrike">
                <a:solidFill>
                  <a:srgbClr val="4C4C4C"/>
                </a:solidFill>
                <a:latin typeface="Arial"/>
                <a:ea typeface="Arial"/>
                <a:cs typeface="Arial"/>
                <a:sym typeface="Arial"/>
              </a:rPr>
              <a:t> if the heuristic is admissible (for tree search) or consistent (for graph search).</a:t>
            </a:r>
            <a:endParaRPr b="0" i="0" sz="1100" u="none" cap="none" strike="noStrike"/>
          </a:p>
        </p:txBody>
      </p:sp>
      <p:sp>
        <p:nvSpPr>
          <p:cNvPr id="215" name="Google Shape;215;p21"/>
          <p:cNvSpPr/>
          <p:nvPr/>
        </p:nvSpPr>
        <p:spPr>
          <a:xfrm>
            <a:off x="7387114" y="13777079"/>
            <a:ext cx="6667738" cy="1089779"/>
          </a:xfrm>
          <a:prstGeom prst="roundRect">
            <a:avLst>
              <a:gd fmla="val 6713" name="adj"/>
            </a:avLst>
          </a:prstGeom>
          <a:solidFill>
            <a:srgbClr val="FDFBF7"/>
          </a:solidFill>
          <a:ln cap="flat" cmpd="sng" w="15225">
            <a:solidFill>
              <a:srgbClr val="E6DED2"/>
            </a:solidFill>
            <a:prstDash val="solid"/>
            <a:round/>
            <a:headEnd len="sm" w="sm" type="none"/>
            <a:tailEnd len="sm" w="sm" type="none"/>
          </a:ln>
          <a:effectLst>
            <a:outerShdw rotWithShape="0" algn="bl" dir="2700000" dist="12700">
              <a:srgbClr val="E6DED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7371874" y="13777079"/>
            <a:ext cx="60960" cy="1089779"/>
          </a:xfrm>
          <a:prstGeom prst="roundRect">
            <a:avLst>
              <a:gd fmla="val 99140" name="adj"/>
            </a:avLst>
          </a:prstGeom>
          <a:solidFill>
            <a:srgbClr val="E6DE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7591901" y="13936147"/>
            <a:ext cx="1798558" cy="2247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C"/>
              </a:buClr>
              <a:buSzPts val="1400"/>
              <a:buFont typeface="Arial"/>
              <a:buNone/>
            </a:pPr>
            <a:r>
              <a:rPr b="0" i="0" lang="en-US" sz="1400" u="none" cap="none" strike="noStrike">
                <a:solidFill>
                  <a:srgbClr val="4C4C4C"/>
                </a:solidFill>
                <a:latin typeface="Arial"/>
                <a:ea typeface="Arial"/>
                <a:cs typeface="Arial"/>
                <a:sym typeface="Arial"/>
              </a:rPr>
              <a:t>A0* Algorithm</a:t>
            </a:r>
            <a:endParaRPr b="0" i="0" sz="1400" u="none" cap="none" strike="noStrike"/>
          </a:p>
        </p:txBody>
      </p:sp>
      <p:sp>
        <p:nvSpPr>
          <p:cNvPr id="218" name="Google Shape;218;p21"/>
          <p:cNvSpPr/>
          <p:nvPr/>
        </p:nvSpPr>
        <p:spPr>
          <a:xfrm>
            <a:off x="7591901" y="14247257"/>
            <a:ext cx="6303883" cy="46053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A variation designed for AND-OR graphs, useful for problems that can be decomposed into subproblems.</a:t>
            </a:r>
            <a:endParaRPr b="0" i="0" sz="1100" u="none" cap="none" strike="noStrike"/>
          </a:p>
        </p:txBody>
      </p:sp>
      <p:sp>
        <p:nvSpPr>
          <p:cNvPr id="219" name="Google Shape;219;p21"/>
          <p:cNvSpPr/>
          <p:nvPr/>
        </p:nvSpPr>
        <p:spPr>
          <a:xfrm>
            <a:off x="575548" y="15190470"/>
            <a:ext cx="7947184" cy="1147286"/>
          </a:xfrm>
          <a:prstGeom prst="roundRect">
            <a:avLst>
              <a:gd fmla="val 6376" name="adj"/>
            </a:avLst>
          </a:prstGeom>
          <a:solidFill>
            <a:srgbClr val="FDFBF7"/>
          </a:solidFill>
          <a:ln cap="flat" cmpd="sng" w="15225">
            <a:solidFill>
              <a:srgbClr val="E6DED2"/>
            </a:solidFill>
            <a:prstDash val="solid"/>
            <a:round/>
            <a:headEnd len="sm" w="sm" type="none"/>
            <a:tailEnd len="sm" w="sm" type="none"/>
          </a:ln>
          <a:effectLst>
            <a:outerShdw rotWithShape="0" algn="bl" dir="2700000" dist="12700">
              <a:srgbClr val="E6DED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560308" y="15190470"/>
            <a:ext cx="60960" cy="1147286"/>
          </a:xfrm>
          <a:prstGeom prst="roundRect">
            <a:avLst>
              <a:gd fmla="val 99140" name="adj"/>
            </a:avLst>
          </a:prstGeom>
          <a:solidFill>
            <a:srgbClr val="E6DE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780336" y="15349538"/>
            <a:ext cx="1798558" cy="2247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C"/>
              </a:buClr>
              <a:buSzPts val="1400"/>
              <a:buFont typeface="Arial"/>
              <a:buNone/>
            </a:pPr>
            <a:r>
              <a:rPr b="0" i="0" lang="en-US" sz="1400" u="none" cap="none" strike="noStrike">
                <a:solidFill>
                  <a:srgbClr val="4C4C4C"/>
                </a:solidFill>
                <a:latin typeface="Arial"/>
                <a:ea typeface="Arial"/>
                <a:cs typeface="Arial"/>
                <a:sym typeface="Arial"/>
              </a:rPr>
              <a:t>Admissibility</a:t>
            </a:r>
            <a:endParaRPr b="0" i="0" sz="1400" u="none" cap="none" strike="noStrike"/>
          </a:p>
        </p:txBody>
      </p:sp>
      <p:sp>
        <p:nvSpPr>
          <p:cNvPr id="222" name="Google Shape;222;p21"/>
          <p:cNvSpPr/>
          <p:nvPr/>
        </p:nvSpPr>
        <p:spPr>
          <a:xfrm>
            <a:off x="780336" y="15718155"/>
            <a:ext cx="7583329" cy="46053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For A* to be </a:t>
            </a:r>
            <a:r>
              <a:rPr b="1" i="0" lang="en-US" sz="1100" u="none" cap="none" strike="noStrike">
                <a:solidFill>
                  <a:srgbClr val="4C4C4C"/>
                </a:solidFill>
                <a:latin typeface="Arial"/>
                <a:ea typeface="Arial"/>
                <a:cs typeface="Arial"/>
                <a:sym typeface="Arial"/>
              </a:rPr>
              <a:t>optimally efficient</a:t>
            </a:r>
            <a:r>
              <a:rPr b="0" i="0" lang="en-US" sz="1100" u="none" cap="none" strike="noStrike">
                <a:solidFill>
                  <a:srgbClr val="4C4C4C"/>
                </a:solidFill>
                <a:latin typeface="Arial"/>
                <a:ea typeface="Arial"/>
                <a:cs typeface="Arial"/>
                <a:sym typeface="Arial"/>
              </a:rPr>
              <a:t>, the heuristic $h(n)$ must be </a:t>
            </a:r>
            <a:r>
              <a:rPr b="1" i="0" lang="en-US" sz="1100" u="none" cap="none" strike="noStrike">
                <a:solidFill>
                  <a:srgbClr val="4C4C4C"/>
                </a:solidFill>
                <a:latin typeface="Arial"/>
                <a:ea typeface="Arial"/>
                <a:cs typeface="Arial"/>
                <a:sym typeface="Arial"/>
              </a:rPr>
              <a:t>admissible</a:t>
            </a:r>
            <a:r>
              <a:rPr b="0" i="0" lang="en-US" sz="1100" u="none" cap="none" strike="noStrike">
                <a:solidFill>
                  <a:srgbClr val="4C4C4C"/>
                </a:solidFill>
                <a:latin typeface="Arial"/>
                <a:ea typeface="Arial"/>
                <a:cs typeface="Arial"/>
                <a:sym typeface="Arial"/>
              </a:rPr>
              <a:t>. This means $h(n)$ never overestimates the true cost to reach the goal.</a:t>
            </a:r>
            <a:endParaRPr b="0" i="0" sz="1100" u="none" cap="none" strike="noStrike"/>
          </a:p>
        </p:txBody>
      </p:sp>
      <p:pic>
        <p:nvPicPr>
          <p:cNvPr descr="preencoded.png" id="223" name="Google Shape;223;p21"/>
          <p:cNvPicPr preferRelativeResize="0"/>
          <p:nvPr/>
        </p:nvPicPr>
        <p:blipFill rotWithShape="1">
          <a:blip r:embed="rId5">
            <a:alphaModFix/>
          </a:blip>
          <a:srcRect b="0" l="0" r="0" t="0"/>
          <a:stretch/>
        </p:blipFill>
        <p:spPr>
          <a:xfrm>
            <a:off x="8881348" y="15190470"/>
            <a:ext cx="5181124" cy="5181124"/>
          </a:xfrm>
          <a:prstGeom prst="rect">
            <a:avLst/>
          </a:prstGeom>
          <a:noFill/>
          <a:ln>
            <a:noFill/>
          </a:ln>
        </p:spPr>
      </p:pic>
      <p:sp>
        <p:nvSpPr>
          <p:cNvPr id="224" name="Google Shape;224;p21"/>
          <p:cNvSpPr/>
          <p:nvPr/>
        </p:nvSpPr>
        <p:spPr>
          <a:xfrm>
            <a:off x="575548" y="20857012"/>
            <a:ext cx="6564154" cy="1377553"/>
          </a:xfrm>
          <a:prstGeom prst="roundRect">
            <a:avLst>
              <a:gd fmla="val 5310" name="adj"/>
            </a:avLst>
          </a:prstGeom>
          <a:solidFill>
            <a:srgbClr val="FDFBF7"/>
          </a:solidFill>
          <a:ln cap="flat" cmpd="sng" w="15225">
            <a:solidFill>
              <a:srgbClr val="E6DED2"/>
            </a:solidFill>
            <a:prstDash val="solid"/>
            <a:round/>
            <a:headEnd len="sm" w="sm" type="none"/>
            <a:tailEnd len="sm" w="sm" type="none"/>
          </a:ln>
          <a:effectLst>
            <a:outerShdw rotWithShape="0" algn="bl" dir="2700000" dist="12700">
              <a:srgbClr val="E6DED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a:off x="560308" y="20857012"/>
            <a:ext cx="60960" cy="1377553"/>
          </a:xfrm>
          <a:prstGeom prst="roundRect">
            <a:avLst>
              <a:gd fmla="val 99140" name="adj"/>
            </a:avLst>
          </a:prstGeom>
          <a:solidFill>
            <a:srgbClr val="E6DE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780336" y="21016079"/>
            <a:ext cx="1798558" cy="2247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C4C4C"/>
              </a:buClr>
              <a:buSzPts val="1400"/>
              <a:buFont typeface="Arial"/>
              <a:buNone/>
            </a:pPr>
            <a:r>
              <a:rPr b="0" i="0" lang="en-US" sz="1400" u="none" cap="none" strike="noStrike">
                <a:solidFill>
                  <a:srgbClr val="4C4C4C"/>
                </a:solidFill>
                <a:latin typeface="Arial"/>
                <a:ea typeface="Arial"/>
                <a:cs typeface="Arial"/>
                <a:sym typeface="Arial"/>
              </a:rPr>
              <a:t>Consistency</a:t>
            </a:r>
            <a:endParaRPr b="0" i="0" sz="1400" u="none" cap="none" strike="noStrike"/>
          </a:p>
        </p:txBody>
      </p:sp>
      <p:sp>
        <p:nvSpPr>
          <p:cNvPr id="227" name="Google Shape;227;p21"/>
          <p:cNvSpPr/>
          <p:nvPr/>
        </p:nvSpPr>
        <p:spPr>
          <a:xfrm>
            <a:off x="780336" y="21384697"/>
            <a:ext cx="6200299" cy="690801"/>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A heuristic $h(n)$ is </a:t>
            </a:r>
            <a:r>
              <a:rPr b="1" i="0" lang="en-US" sz="1100" u="none" cap="none" strike="noStrike">
                <a:solidFill>
                  <a:srgbClr val="4C4C4C"/>
                </a:solidFill>
                <a:latin typeface="Arial"/>
                <a:ea typeface="Arial"/>
                <a:cs typeface="Arial"/>
                <a:sym typeface="Arial"/>
              </a:rPr>
              <a:t>consistent</a:t>
            </a:r>
            <a:r>
              <a:rPr b="0" i="0" lang="en-US" sz="1100" u="none" cap="none" strike="noStrike">
                <a:solidFill>
                  <a:srgbClr val="4C4C4C"/>
                </a:solidFill>
                <a:latin typeface="Arial"/>
                <a:ea typeface="Arial"/>
                <a:cs typeface="Arial"/>
                <a:sym typeface="Arial"/>
              </a:rPr>
              <a:t> if for every node $n$ and any successor $n'$ of $n$, the estimated cost $h(n)$ is less than or equal to the actual cost to get from $n$ to $n'$ plus the estimated cost from $n'$ to the goal ($h(n) \le \text{cost}(n, n') + h(n')$).</a:t>
            </a:r>
            <a:endParaRPr b="0" i="0" sz="1100" u="none" cap="none" strike="noStrike"/>
          </a:p>
        </p:txBody>
      </p:sp>
      <p:pic>
        <p:nvPicPr>
          <p:cNvPr descr="preencoded.png" id="228" name="Google Shape;228;p21"/>
          <p:cNvPicPr preferRelativeResize="0"/>
          <p:nvPr/>
        </p:nvPicPr>
        <p:blipFill rotWithShape="1">
          <a:blip r:embed="rId6">
            <a:alphaModFix/>
          </a:blip>
          <a:srcRect b="0" l="0" r="0" t="0"/>
          <a:stretch/>
        </p:blipFill>
        <p:spPr>
          <a:xfrm>
            <a:off x="7498318" y="20857012"/>
            <a:ext cx="6564154" cy="6564154"/>
          </a:xfrm>
          <a:prstGeom prst="rect">
            <a:avLst/>
          </a:prstGeom>
          <a:noFill/>
          <a:ln>
            <a:noFill/>
          </a:ln>
        </p:spPr>
      </p:pic>
      <p:sp>
        <p:nvSpPr>
          <p:cNvPr id="229" name="Google Shape;229;p21"/>
          <p:cNvSpPr/>
          <p:nvPr/>
        </p:nvSpPr>
        <p:spPr>
          <a:xfrm>
            <a:off x="575548" y="27888605"/>
            <a:ext cx="3622238" cy="2247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A3A3A"/>
              </a:buClr>
              <a:buSzPts val="1400"/>
              <a:buFont typeface="Arial"/>
              <a:buNone/>
            </a:pPr>
            <a:r>
              <a:rPr b="0" i="0" lang="en-US" sz="1400" u="none" cap="none" strike="noStrike">
                <a:solidFill>
                  <a:srgbClr val="3A3A3A"/>
                </a:solidFill>
                <a:latin typeface="Arial"/>
                <a:ea typeface="Arial"/>
                <a:cs typeface="Arial"/>
                <a:sym typeface="Arial"/>
              </a:rPr>
              <a:t>A* Search Execution: Open and Closed Lists</a:t>
            </a:r>
            <a:endParaRPr b="0" i="0" sz="1400" u="none" cap="none" strike="noStrike"/>
          </a:p>
        </p:txBody>
      </p:sp>
      <p:sp>
        <p:nvSpPr>
          <p:cNvPr id="230" name="Google Shape;230;p21"/>
          <p:cNvSpPr/>
          <p:nvPr/>
        </p:nvSpPr>
        <p:spPr>
          <a:xfrm>
            <a:off x="575548" y="28257222"/>
            <a:ext cx="6564154" cy="46053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During its execution, A* maintains two lists: the </a:t>
            </a:r>
            <a:r>
              <a:rPr b="1" i="0" lang="en-US" sz="1100" u="none" cap="none" strike="noStrike">
                <a:solidFill>
                  <a:srgbClr val="4C4C4C"/>
                </a:solidFill>
                <a:latin typeface="Arial"/>
                <a:ea typeface="Arial"/>
                <a:cs typeface="Arial"/>
                <a:sym typeface="Arial"/>
              </a:rPr>
              <a:t>open list</a:t>
            </a:r>
            <a:r>
              <a:rPr b="0" i="0" lang="en-US" sz="1100" u="none" cap="none" strike="noStrike">
                <a:solidFill>
                  <a:srgbClr val="4C4C4C"/>
                </a:solidFill>
                <a:latin typeface="Arial"/>
                <a:ea typeface="Arial"/>
                <a:cs typeface="Arial"/>
                <a:sym typeface="Arial"/>
              </a:rPr>
              <a:t> (nodes to be evaluated) and the </a:t>
            </a:r>
            <a:r>
              <a:rPr b="1" i="0" lang="en-US" sz="1100" u="none" cap="none" strike="noStrike">
                <a:solidFill>
                  <a:srgbClr val="4C4C4C"/>
                </a:solidFill>
                <a:latin typeface="Arial"/>
                <a:ea typeface="Arial"/>
                <a:cs typeface="Arial"/>
                <a:sym typeface="Arial"/>
              </a:rPr>
              <a:t>closed list</a:t>
            </a:r>
            <a:r>
              <a:rPr b="0" i="0" lang="en-US" sz="1100" u="none" cap="none" strike="noStrike">
                <a:solidFill>
                  <a:srgbClr val="4C4C4C"/>
                </a:solidFill>
                <a:latin typeface="Arial"/>
                <a:ea typeface="Arial"/>
                <a:cs typeface="Arial"/>
                <a:sym typeface="Arial"/>
              </a:rPr>
              <a:t> (nodes already evaluated). This process efficiently guides the search toward the goal.</a:t>
            </a:r>
            <a:endParaRPr b="0" i="0" sz="1100" u="none" cap="none" strike="noStrike"/>
          </a:p>
        </p:txBody>
      </p:sp>
      <p:pic>
        <p:nvPicPr>
          <p:cNvPr descr="preencoded.png" id="231" name="Google Shape;231;p21"/>
          <p:cNvPicPr preferRelativeResize="0"/>
          <p:nvPr/>
        </p:nvPicPr>
        <p:blipFill rotWithShape="1">
          <a:blip r:embed="rId7">
            <a:alphaModFix/>
          </a:blip>
          <a:srcRect b="0" l="0" r="0" t="0"/>
          <a:stretch/>
        </p:blipFill>
        <p:spPr>
          <a:xfrm>
            <a:off x="7498318" y="27906583"/>
            <a:ext cx="6564154" cy="6564154"/>
          </a:xfrm>
          <a:prstGeom prst="rect">
            <a:avLst/>
          </a:prstGeom>
          <a:noFill/>
          <a:ln>
            <a:noFill/>
          </a:ln>
        </p:spPr>
      </p:pic>
      <p:sp>
        <p:nvSpPr>
          <p:cNvPr id="232" name="Google Shape;232;p21"/>
          <p:cNvSpPr/>
          <p:nvPr/>
        </p:nvSpPr>
        <p:spPr>
          <a:xfrm>
            <a:off x="575548" y="34848284"/>
            <a:ext cx="5548789" cy="359688"/>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3A3A3A"/>
              </a:buClr>
              <a:buSzPts val="2250"/>
              <a:buFont typeface="Arial"/>
              <a:buNone/>
            </a:pPr>
            <a:r>
              <a:rPr b="0" i="0" lang="en-US" sz="2250" u="none" cap="none" strike="noStrike">
                <a:solidFill>
                  <a:srgbClr val="3A3A3A"/>
                </a:solidFill>
                <a:latin typeface="Arial"/>
                <a:ea typeface="Arial"/>
                <a:cs typeface="Arial"/>
                <a:sym typeface="Arial"/>
              </a:rPr>
              <a:t>Measuring Problem-Solving Performance</a:t>
            </a:r>
            <a:endParaRPr b="0" i="0" sz="2250" u="none" cap="none" strike="noStrike"/>
          </a:p>
        </p:txBody>
      </p:sp>
      <p:sp>
        <p:nvSpPr>
          <p:cNvPr id="233" name="Google Shape;233;p21"/>
          <p:cNvSpPr/>
          <p:nvPr/>
        </p:nvSpPr>
        <p:spPr>
          <a:xfrm>
            <a:off x="575548" y="35553134"/>
            <a:ext cx="7947184" cy="2302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Performance is judged by three main factors:</a:t>
            </a:r>
            <a:endParaRPr b="0" i="0" sz="1100" u="none" cap="none" strike="noStrike"/>
          </a:p>
        </p:txBody>
      </p:sp>
      <p:sp>
        <p:nvSpPr>
          <p:cNvPr id="234" name="Google Shape;234;p21"/>
          <p:cNvSpPr/>
          <p:nvPr/>
        </p:nvSpPr>
        <p:spPr>
          <a:xfrm>
            <a:off x="575548" y="35912822"/>
            <a:ext cx="7947184" cy="2302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1" i="0" lang="en-US" sz="1100" u="none" cap="none" strike="noStrike">
                <a:solidFill>
                  <a:srgbClr val="4C4C4C"/>
                </a:solidFill>
                <a:latin typeface="Arial"/>
                <a:ea typeface="Arial"/>
                <a:cs typeface="Arial"/>
                <a:sym typeface="Arial"/>
              </a:rPr>
              <a:t>Completeness:</a:t>
            </a:r>
            <a:r>
              <a:rPr b="0" i="0" lang="en-US" sz="1100" u="none" cap="none" strike="noStrike">
                <a:solidFill>
                  <a:srgbClr val="4C4C4C"/>
                </a:solidFill>
                <a:latin typeface="Arial"/>
                <a:ea typeface="Arial"/>
                <a:cs typeface="Arial"/>
                <a:sym typeface="Arial"/>
              </a:rPr>
              <a:t> Does the algorithm guarantee finding a solution if one exists?</a:t>
            </a:r>
            <a:endParaRPr b="0" i="0" sz="1100" u="none" cap="none" strike="noStrike"/>
          </a:p>
        </p:txBody>
      </p:sp>
      <p:sp>
        <p:nvSpPr>
          <p:cNvPr id="235" name="Google Shape;235;p21"/>
          <p:cNvSpPr/>
          <p:nvPr/>
        </p:nvSpPr>
        <p:spPr>
          <a:xfrm>
            <a:off x="575548" y="36193333"/>
            <a:ext cx="7947184" cy="2302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1" i="0" lang="en-US" sz="1100" u="none" cap="none" strike="noStrike">
                <a:solidFill>
                  <a:srgbClr val="4C4C4C"/>
                </a:solidFill>
                <a:latin typeface="Arial"/>
                <a:ea typeface="Arial"/>
                <a:cs typeface="Arial"/>
                <a:sym typeface="Arial"/>
              </a:rPr>
              <a:t>Optimality:</a:t>
            </a:r>
            <a:r>
              <a:rPr b="0" i="0" lang="en-US" sz="1100" u="none" cap="none" strike="noStrike">
                <a:solidFill>
                  <a:srgbClr val="4C4C4C"/>
                </a:solidFill>
                <a:latin typeface="Arial"/>
                <a:ea typeface="Arial"/>
                <a:cs typeface="Arial"/>
                <a:sym typeface="Arial"/>
              </a:rPr>
              <a:t> Does it guarantee finding the best solution (lowest path cost)?</a:t>
            </a:r>
            <a:endParaRPr b="0" i="0" sz="1100" u="none" cap="none" strike="noStrike"/>
          </a:p>
        </p:txBody>
      </p:sp>
      <p:sp>
        <p:nvSpPr>
          <p:cNvPr id="236" name="Google Shape;236;p21"/>
          <p:cNvSpPr/>
          <p:nvPr/>
        </p:nvSpPr>
        <p:spPr>
          <a:xfrm>
            <a:off x="575548" y="36473844"/>
            <a:ext cx="7947184" cy="2302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1" i="0" lang="en-US" sz="1100" u="none" cap="none" strike="noStrike">
                <a:solidFill>
                  <a:srgbClr val="4C4C4C"/>
                </a:solidFill>
                <a:latin typeface="Arial"/>
                <a:ea typeface="Arial"/>
                <a:cs typeface="Arial"/>
                <a:sym typeface="Arial"/>
              </a:rPr>
              <a:t>Time and Space Complexity:</a:t>
            </a:r>
            <a:r>
              <a:rPr b="0" i="0" lang="en-US" sz="1100" u="none" cap="none" strike="noStrike">
                <a:solidFill>
                  <a:srgbClr val="4C4C4C"/>
                </a:solidFill>
                <a:latin typeface="Arial"/>
                <a:ea typeface="Arial"/>
                <a:cs typeface="Arial"/>
                <a:sym typeface="Arial"/>
              </a:rPr>
              <a:t> The resources required to execute the algorithm.</a:t>
            </a:r>
            <a:endParaRPr b="0" i="0" sz="1100" u="none" cap="none" strike="noStrike"/>
          </a:p>
        </p:txBody>
      </p:sp>
      <p:pic>
        <p:nvPicPr>
          <p:cNvPr descr="preencoded.png" id="237" name="Google Shape;237;p21"/>
          <p:cNvPicPr preferRelativeResize="0"/>
          <p:nvPr/>
        </p:nvPicPr>
        <p:blipFill rotWithShape="1">
          <a:blip r:embed="rId8">
            <a:alphaModFix/>
          </a:blip>
          <a:srcRect b="0" l="0" r="0" t="0"/>
          <a:stretch/>
        </p:blipFill>
        <p:spPr>
          <a:xfrm>
            <a:off x="8881348" y="35585519"/>
            <a:ext cx="5181124" cy="5181124"/>
          </a:xfrm>
          <a:prstGeom prst="rect">
            <a:avLst/>
          </a:prstGeom>
          <a:noFill/>
          <a:ln>
            <a:noFill/>
          </a:ln>
        </p:spPr>
      </p:pic>
      <p:sp>
        <p:nvSpPr>
          <p:cNvPr id="238" name="Google Shape;238;p21"/>
          <p:cNvSpPr/>
          <p:nvPr/>
        </p:nvSpPr>
        <p:spPr>
          <a:xfrm>
            <a:off x="575548" y="41234082"/>
            <a:ext cx="3114556" cy="2247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A3A3A"/>
              </a:buClr>
              <a:buSzPts val="1400"/>
              <a:buFont typeface="Arial"/>
              <a:buNone/>
            </a:pPr>
            <a:r>
              <a:rPr b="0" i="0" lang="en-US" sz="1400" u="none" cap="none" strike="noStrike">
                <a:solidFill>
                  <a:srgbClr val="3A3A3A"/>
                </a:solidFill>
                <a:latin typeface="Arial"/>
                <a:ea typeface="Arial"/>
                <a:cs typeface="Arial"/>
                <a:sym typeface="Arial"/>
              </a:rPr>
              <a:t>A* Performance vs. Other Algorithms</a:t>
            </a:r>
            <a:endParaRPr b="0" i="0" sz="1400" u="none" cap="none" strike="noStrike"/>
          </a:p>
        </p:txBody>
      </p:sp>
      <p:sp>
        <p:nvSpPr>
          <p:cNvPr id="239" name="Google Shape;239;p21"/>
          <p:cNvSpPr/>
          <p:nvPr/>
        </p:nvSpPr>
        <p:spPr>
          <a:xfrm>
            <a:off x="575548" y="41602700"/>
            <a:ext cx="6564154" cy="46053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A* typically outperforms many other search algorithms due to its informed approach, balancing exploration and exploitation to find optimal paths more efficiently.</a:t>
            </a:r>
            <a:endParaRPr b="0" i="0" sz="1100" u="none" cap="none" strike="noStrike"/>
          </a:p>
        </p:txBody>
      </p:sp>
      <p:pic>
        <p:nvPicPr>
          <p:cNvPr descr="preencoded.png" id="240" name="Google Shape;240;p21"/>
          <p:cNvPicPr preferRelativeResize="0"/>
          <p:nvPr/>
        </p:nvPicPr>
        <p:blipFill rotWithShape="1">
          <a:blip r:embed="rId9">
            <a:alphaModFix/>
          </a:blip>
          <a:srcRect b="0" l="0" r="0" t="0"/>
          <a:stretch/>
        </p:blipFill>
        <p:spPr>
          <a:xfrm>
            <a:off x="7498318" y="41252061"/>
            <a:ext cx="6564154" cy="6564154"/>
          </a:xfrm>
          <a:prstGeom prst="rect">
            <a:avLst/>
          </a:prstGeom>
          <a:noFill/>
          <a:ln>
            <a:noFill/>
          </a:ln>
        </p:spPr>
      </p:pic>
      <p:sp>
        <p:nvSpPr>
          <p:cNvPr id="241" name="Google Shape;241;p21"/>
          <p:cNvSpPr/>
          <p:nvPr/>
        </p:nvSpPr>
        <p:spPr>
          <a:xfrm>
            <a:off x="575548" y="48193762"/>
            <a:ext cx="3215997" cy="359688"/>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3A3A3A"/>
              </a:buClr>
              <a:buSzPts val="2250"/>
              <a:buFont typeface="Arial"/>
              <a:buNone/>
            </a:pPr>
            <a:r>
              <a:rPr b="0" i="0" lang="en-US" sz="2250" u="none" cap="none" strike="noStrike">
                <a:solidFill>
                  <a:srgbClr val="3A3A3A"/>
                </a:solidFill>
                <a:latin typeface="Arial"/>
                <a:ea typeface="Arial"/>
                <a:cs typeface="Arial"/>
                <a:sym typeface="Arial"/>
              </a:rPr>
              <a:t>A* Pathfinding Example</a:t>
            </a:r>
            <a:endParaRPr b="0" i="0" sz="2250" u="none" cap="none" strike="noStrike"/>
          </a:p>
        </p:txBody>
      </p:sp>
      <p:sp>
        <p:nvSpPr>
          <p:cNvPr id="242" name="Google Shape;242;p21"/>
          <p:cNvSpPr/>
          <p:nvPr/>
        </p:nvSpPr>
        <p:spPr>
          <a:xfrm>
            <a:off x="575548" y="48898612"/>
            <a:ext cx="6564154" cy="46053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Observe A* in action as it efficiently navigates a grid, step-by-step, to find the shortest path from a start point to a goal, prioritizing nodes with the lowest f(n) value.</a:t>
            </a:r>
            <a:endParaRPr b="0" i="0" sz="1100" u="none" cap="none" strike="noStrike"/>
          </a:p>
        </p:txBody>
      </p:sp>
      <p:pic>
        <p:nvPicPr>
          <p:cNvPr descr="preencoded.png" id="243" name="Google Shape;243;p21"/>
          <p:cNvPicPr preferRelativeResize="0"/>
          <p:nvPr/>
        </p:nvPicPr>
        <p:blipFill rotWithShape="1">
          <a:blip r:embed="rId10">
            <a:alphaModFix/>
          </a:blip>
          <a:srcRect b="0" l="0" r="0" t="0"/>
          <a:stretch/>
        </p:blipFill>
        <p:spPr>
          <a:xfrm>
            <a:off x="7498318" y="48930997"/>
            <a:ext cx="6564154" cy="656415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2"/>
          <p:cNvSpPr/>
          <p:nvPr/>
        </p:nvSpPr>
        <p:spPr>
          <a:xfrm>
            <a:off x="575548" y="395645"/>
            <a:ext cx="7439382" cy="44958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A3A3A"/>
              </a:buClr>
              <a:buSzPts val="2800"/>
              <a:buFont typeface="Arial"/>
              <a:buNone/>
            </a:pPr>
            <a:r>
              <a:rPr b="0" i="0" lang="en-US" sz="2800" u="none" cap="none" strike="noStrike">
                <a:solidFill>
                  <a:srgbClr val="3A3A3A"/>
                </a:solidFill>
                <a:latin typeface="Arial"/>
                <a:ea typeface="Arial"/>
                <a:cs typeface="Arial"/>
                <a:sym typeface="Arial"/>
              </a:rPr>
              <a:t>Minimax and Alpha-Beta Pruning for Games</a:t>
            </a:r>
            <a:endParaRPr b="0" i="0" sz="2800" u="none" cap="none" strike="noStrike"/>
          </a:p>
        </p:txBody>
      </p:sp>
      <p:sp>
        <p:nvSpPr>
          <p:cNvPr id="250" name="Google Shape;250;p22"/>
          <p:cNvSpPr/>
          <p:nvPr/>
        </p:nvSpPr>
        <p:spPr>
          <a:xfrm>
            <a:off x="575548" y="1190387"/>
            <a:ext cx="6564154" cy="46053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For two-player, zero-sum games (e.g., Chess, Checkers), the </a:t>
            </a:r>
            <a:r>
              <a:rPr b="1" i="0" lang="en-US" sz="1100" u="none" cap="none" strike="noStrike">
                <a:solidFill>
                  <a:srgbClr val="4C4C4C"/>
                </a:solidFill>
                <a:latin typeface="Arial"/>
                <a:ea typeface="Arial"/>
                <a:cs typeface="Arial"/>
                <a:sym typeface="Arial"/>
              </a:rPr>
              <a:t>Minimax Algorithm</a:t>
            </a:r>
            <a:r>
              <a:rPr b="0" i="0" lang="en-US" sz="1100" u="none" cap="none" strike="noStrike">
                <a:solidFill>
                  <a:srgbClr val="4C4C4C"/>
                </a:solidFill>
                <a:latin typeface="Arial"/>
                <a:ea typeface="Arial"/>
                <a:cs typeface="Arial"/>
                <a:sym typeface="Arial"/>
              </a:rPr>
              <a:t> determines the optimal move by assuming the opponent plays optimally to minimize the agent's gain.</a:t>
            </a:r>
            <a:endParaRPr b="0" i="0" sz="1100" u="none" cap="none" strike="noStrike"/>
          </a:p>
        </p:txBody>
      </p:sp>
      <p:pic>
        <p:nvPicPr>
          <p:cNvPr descr="preencoded.png" id="251" name="Google Shape;251;p22"/>
          <p:cNvPicPr preferRelativeResize="0"/>
          <p:nvPr/>
        </p:nvPicPr>
        <p:blipFill rotWithShape="1">
          <a:blip r:embed="rId3">
            <a:alphaModFix/>
          </a:blip>
          <a:srcRect b="0" l="0" r="0" t="0"/>
          <a:stretch/>
        </p:blipFill>
        <p:spPr>
          <a:xfrm>
            <a:off x="7498318" y="1222772"/>
            <a:ext cx="6564154" cy="6564154"/>
          </a:xfrm>
          <a:prstGeom prst="rect">
            <a:avLst/>
          </a:prstGeom>
          <a:noFill/>
          <a:ln>
            <a:noFill/>
          </a:ln>
        </p:spPr>
      </p:pic>
      <p:sp>
        <p:nvSpPr>
          <p:cNvPr id="252" name="Google Shape;252;p22"/>
          <p:cNvSpPr/>
          <p:nvPr/>
        </p:nvSpPr>
        <p:spPr>
          <a:xfrm>
            <a:off x="575548" y="8254365"/>
            <a:ext cx="2158365" cy="269796"/>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A3A3A"/>
              </a:buClr>
              <a:buSzPts val="1650"/>
              <a:buFont typeface="Arial"/>
              <a:buNone/>
            </a:pPr>
            <a:r>
              <a:rPr b="0" i="0" lang="en-US" sz="1650" u="none" cap="none" strike="noStrike">
                <a:solidFill>
                  <a:srgbClr val="3A3A3A"/>
                </a:solidFill>
                <a:latin typeface="Arial"/>
                <a:ea typeface="Arial"/>
                <a:cs typeface="Arial"/>
                <a:sym typeface="Arial"/>
              </a:rPr>
              <a:t>Minimax Principles</a:t>
            </a:r>
            <a:endParaRPr b="0" i="0" sz="1650" u="none" cap="none" strike="noStrike"/>
          </a:p>
        </p:txBody>
      </p:sp>
      <p:sp>
        <p:nvSpPr>
          <p:cNvPr id="253" name="Google Shape;253;p22"/>
          <p:cNvSpPr/>
          <p:nvPr/>
        </p:nvSpPr>
        <p:spPr>
          <a:xfrm>
            <a:off x="575548" y="8667988"/>
            <a:ext cx="6564154" cy="230267"/>
          </a:xfrm>
          <a:prstGeom prst="rect">
            <a:avLst/>
          </a:prstGeom>
          <a:noFill/>
          <a:ln>
            <a:noFill/>
          </a:ln>
        </p:spPr>
        <p:txBody>
          <a:bodyPr anchorCtr="0" anchor="t" bIns="0" lIns="0" spcFirstLastPara="1" rIns="0" wrap="square" tIns="0">
            <a:noAutofit/>
          </a:bodyPr>
          <a:lstStyle/>
          <a:p>
            <a:pPr indent="-342900" lvl="0" marL="342900" marR="0" rtl="0" algn="l">
              <a:lnSpc>
                <a:spcPct val="163636"/>
              </a:lnSpc>
              <a:spcBef>
                <a:spcPts val="0"/>
              </a:spcBef>
              <a:spcAft>
                <a:spcPts val="0"/>
              </a:spcAft>
              <a:buClr>
                <a:srgbClr val="4C4C4C"/>
              </a:buClr>
              <a:buSzPts val="1100"/>
              <a:buFont typeface="Arial"/>
              <a:buChar char="•"/>
            </a:pPr>
            <a:r>
              <a:rPr b="0" i="0" lang="en-US" sz="1100" u="none" cap="none" strike="noStrike">
                <a:solidFill>
                  <a:srgbClr val="4C4C4C"/>
                </a:solidFill>
                <a:latin typeface="Arial"/>
                <a:ea typeface="Arial"/>
                <a:cs typeface="Arial"/>
                <a:sym typeface="Arial"/>
              </a:rPr>
              <a:t>The maximizing player (MAX) chooses the move with the highest utility.</a:t>
            </a:r>
            <a:endParaRPr b="0" i="0" sz="1100" u="none" cap="none" strike="noStrike"/>
          </a:p>
        </p:txBody>
      </p:sp>
      <p:sp>
        <p:nvSpPr>
          <p:cNvPr id="254" name="Google Shape;254;p22"/>
          <p:cNvSpPr/>
          <p:nvPr/>
        </p:nvSpPr>
        <p:spPr>
          <a:xfrm>
            <a:off x="575548" y="8948499"/>
            <a:ext cx="6564154" cy="230267"/>
          </a:xfrm>
          <a:prstGeom prst="rect">
            <a:avLst/>
          </a:prstGeom>
          <a:noFill/>
          <a:ln>
            <a:noFill/>
          </a:ln>
        </p:spPr>
        <p:txBody>
          <a:bodyPr anchorCtr="0" anchor="t" bIns="0" lIns="0" spcFirstLastPara="1" rIns="0" wrap="square" tIns="0">
            <a:noAutofit/>
          </a:bodyPr>
          <a:lstStyle/>
          <a:p>
            <a:pPr indent="-342900" lvl="0" marL="342900" marR="0" rtl="0" algn="l">
              <a:lnSpc>
                <a:spcPct val="163636"/>
              </a:lnSpc>
              <a:spcBef>
                <a:spcPts val="0"/>
              </a:spcBef>
              <a:spcAft>
                <a:spcPts val="0"/>
              </a:spcAft>
              <a:buClr>
                <a:srgbClr val="4C4C4C"/>
              </a:buClr>
              <a:buSzPts val="1100"/>
              <a:buFont typeface="Arial"/>
              <a:buChar char="•"/>
            </a:pPr>
            <a:r>
              <a:rPr b="0" i="0" lang="en-US" sz="1100" u="none" cap="none" strike="noStrike">
                <a:solidFill>
                  <a:srgbClr val="4C4C4C"/>
                </a:solidFill>
                <a:latin typeface="Arial"/>
                <a:ea typeface="Arial"/>
                <a:cs typeface="Arial"/>
                <a:sym typeface="Arial"/>
              </a:rPr>
              <a:t>The minimizing player (MIN) chooses the move with the lowest utility.</a:t>
            </a:r>
            <a:endParaRPr b="0" i="0" sz="1100" u="none" cap="none" strike="noStrike"/>
          </a:p>
        </p:txBody>
      </p:sp>
      <p:sp>
        <p:nvSpPr>
          <p:cNvPr id="255" name="Google Shape;255;p22"/>
          <p:cNvSpPr/>
          <p:nvPr/>
        </p:nvSpPr>
        <p:spPr>
          <a:xfrm>
            <a:off x="575548" y="9229011"/>
            <a:ext cx="6564154" cy="230267"/>
          </a:xfrm>
          <a:prstGeom prst="rect">
            <a:avLst/>
          </a:prstGeom>
          <a:noFill/>
          <a:ln>
            <a:noFill/>
          </a:ln>
        </p:spPr>
        <p:txBody>
          <a:bodyPr anchorCtr="0" anchor="t" bIns="0" lIns="0" spcFirstLastPara="1" rIns="0" wrap="square" tIns="0">
            <a:noAutofit/>
          </a:bodyPr>
          <a:lstStyle/>
          <a:p>
            <a:pPr indent="-342900" lvl="0" marL="342900" marR="0" rtl="0" algn="l">
              <a:lnSpc>
                <a:spcPct val="163636"/>
              </a:lnSpc>
              <a:spcBef>
                <a:spcPts val="0"/>
              </a:spcBef>
              <a:spcAft>
                <a:spcPts val="0"/>
              </a:spcAft>
              <a:buClr>
                <a:srgbClr val="4C4C4C"/>
              </a:buClr>
              <a:buSzPts val="1100"/>
              <a:buFont typeface="Arial"/>
              <a:buChar char="•"/>
            </a:pPr>
            <a:r>
              <a:rPr b="0" i="0" lang="en-US" sz="1100" u="none" cap="none" strike="noStrike">
                <a:solidFill>
                  <a:srgbClr val="4C4C4C"/>
                </a:solidFill>
                <a:latin typeface="Arial"/>
                <a:ea typeface="Arial"/>
                <a:cs typeface="Arial"/>
                <a:sym typeface="Arial"/>
              </a:rPr>
              <a:t>The search evaluates entire game trees down to terminal states or a cutoff depth.</a:t>
            </a:r>
            <a:endParaRPr b="0" i="0" sz="1100" u="none" cap="none" strike="noStrike"/>
          </a:p>
        </p:txBody>
      </p:sp>
      <p:pic>
        <p:nvPicPr>
          <p:cNvPr descr="preencoded.png" id="256" name="Google Shape;256;p22"/>
          <p:cNvPicPr preferRelativeResize="0"/>
          <p:nvPr/>
        </p:nvPicPr>
        <p:blipFill rotWithShape="1">
          <a:blip r:embed="rId4">
            <a:alphaModFix/>
          </a:blip>
          <a:srcRect b="0" l="0" r="0" t="0"/>
          <a:stretch/>
        </p:blipFill>
        <p:spPr>
          <a:xfrm>
            <a:off x="7498318" y="8272343"/>
            <a:ext cx="6564154" cy="6564154"/>
          </a:xfrm>
          <a:prstGeom prst="rect">
            <a:avLst/>
          </a:prstGeom>
          <a:noFill/>
          <a:ln>
            <a:noFill/>
          </a:ln>
        </p:spPr>
      </p:pic>
      <p:sp>
        <p:nvSpPr>
          <p:cNvPr id="257" name="Google Shape;257;p22"/>
          <p:cNvSpPr/>
          <p:nvPr/>
        </p:nvSpPr>
        <p:spPr>
          <a:xfrm>
            <a:off x="575548" y="15214044"/>
            <a:ext cx="2158365" cy="269796"/>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A3A3A"/>
              </a:buClr>
              <a:buSzPts val="1650"/>
              <a:buFont typeface="Arial"/>
              <a:buNone/>
            </a:pPr>
            <a:r>
              <a:rPr b="0" i="0" lang="en-US" sz="1650" u="none" cap="none" strike="noStrike">
                <a:solidFill>
                  <a:srgbClr val="3A3A3A"/>
                </a:solidFill>
                <a:latin typeface="Arial"/>
                <a:ea typeface="Arial"/>
                <a:cs typeface="Arial"/>
                <a:sym typeface="Arial"/>
              </a:rPr>
              <a:t>Alpha-Beta Pruning</a:t>
            </a:r>
            <a:endParaRPr b="0" i="0" sz="1650" u="none" cap="none" strike="noStrike"/>
          </a:p>
        </p:txBody>
      </p:sp>
      <p:sp>
        <p:nvSpPr>
          <p:cNvPr id="258" name="Google Shape;258;p22"/>
          <p:cNvSpPr/>
          <p:nvPr/>
        </p:nvSpPr>
        <p:spPr>
          <a:xfrm>
            <a:off x="575548" y="15829002"/>
            <a:ext cx="6564154" cy="460534"/>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0" i="0" lang="en-US" sz="1100" u="none" cap="none" strike="noStrike">
                <a:solidFill>
                  <a:srgbClr val="4C4C4C"/>
                </a:solidFill>
                <a:latin typeface="Arial"/>
                <a:ea typeface="Arial"/>
                <a:cs typeface="Arial"/>
                <a:sym typeface="Arial"/>
              </a:rPr>
              <a:t>This optimization dramatically improves Minimax by eliminating branches of the search tree that cannot possibly influence the final decision, without changing the result. It prunes:</a:t>
            </a:r>
            <a:endParaRPr b="0" i="0" sz="1100" u="none" cap="none" strike="noStrike"/>
          </a:p>
        </p:txBody>
      </p:sp>
      <p:sp>
        <p:nvSpPr>
          <p:cNvPr id="259" name="Google Shape;259;p22"/>
          <p:cNvSpPr/>
          <p:nvPr/>
        </p:nvSpPr>
        <p:spPr>
          <a:xfrm>
            <a:off x="575548" y="16418957"/>
            <a:ext cx="6564154" cy="2302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1" i="0" lang="en-US" sz="1100" u="none" cap="none" strike="noStrike">
                <a:solidFill>
                  <a:srgbClr val="4C4C4C"/>
                </a:solidFill>
                <a:latin typeface="Arial"/>
                <a:ea typeface="Arial"/>
                <a:cs typeface="Arial"/>
                <a:sym typeface="Arial"/>
              </a:rPr>
              <a:t>Alpha (α)</a:t>
            </a:r>
            <a:r>
              <a:rPr b="0" i="0" lang="en-US" sz="1100" u="none" cap="none" strike="noStrike">
                <a:solidFill>
                  <a:srgbClr val="4C4C4C"/>
                </a:solidFill>
                <a:latin typeface="Arial"/>
                <a:ea typeface="Arial"/>
                <a:cs typeface="Arial"/>
                <a:sym typeface="Arial"/>
              </a:rPr>
              <a:t>: The highest value found so far for MAX.</a:t>
            </a:r>
            <a:endParaRPr b="0" i="0" sz="1100" u="none" cap="none" strike="noStrike"/>
          </a:p>
        </p:txBody>
      </p:sp>
      <p:sp>
        <p:nvSpPr>
          <p:cNvPr id="260" name="Google Shape;260;p22"/>
          <p:cNvSpPr/>
          <p:nvPr/>
        </p:nvSpPr>
        <p:spPr>
          <a:xfrm>
            <a:off x="575548" y="16699468"/>
            <a:ext cx="6564154" cy="230267"/>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4C4C4C"/>
              </a:buClr>
              <a:buSzPts val="1100"/>
              <a:buFont typeface="Arial"/>
              <a:buNone/>
            </a:pPr>
            <a:r>
              <a:rPr b="1" i="0" lang="en-US" sz="1100" u="none" cap="none" strike="noStrike">
                <a:solidFill>
                  <a:srgbClr val="4C4C4C"/>
                </a:solidFill>
                <a:latin typeface="Arial"/>
                <a:ea typeface="Arial"/>
                <a:cs typeface="Arial"/>
                <a:sym typeface="Arial"/>
              </a:rPr>
              <a:t>Beta (β)</a:t>
            </a:r>
            <a:r>
              <a:rPr b="0" i="0" lang="en-US" sz="1100" u="none" cap="none" strike="noStrike">
                <a:solidFill>
                  <a:srgbClr val="4C4C4C"/>
                </a:solidFill>
                <a:latin typeface="Arial"/>
                <a:ea typeface="Arial"/>
                <a:cs typeface="Arial"/>
                <a:sym typeface="Arial"/>
              </a:rPr>
              <a:t>: The lowest value found so far for MIN.</a:t>
            </a:r>
            <a:endParaRPr b="0" i="0" sz="1100" u="none" cap="none" strike="noStrike"/>
          </a:p>
        </p:txBody>
      </p:sp>
      <p:pic>
        <p:nvPicPr>
          <p:cNvPr descr="preencoded.png" id="261" name="Google Shape;261;p22"/>
          <p:cNvPicPr preferRelativeResize="0"/>
          <p:nvPr/>
        </p:nvPicPr>
        <p:blipFill rotWithShape="1">
          <a:blip r:embed="rId5">
            <a:alphaModFix/>
          </a:blip>
          <a:srcRect b="0" l="0" r="0" t="0"/>
          <a:stretch/>
        </p:blipFill>
        <p:spPr>
          <a:xfrm>
            <a:off x="7498318" y="15861387"/>
            <a:ext cx="6564154" cy="656415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